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41"/>
  </p:notesMasterIdLst>
  <p:handoutMasterIdLst>
    <p:handoutMasterId r:id="rId42"/>
  </p:handoutMasterIdLst>
  <p:sldIdLst>
    <p:sldId id="314" r:id="rId2"/>
    <p:sldId id="395" r:id="rId3"/>
    <p:sldId id="408" r:id="rId4"/>
    <p:sldId id="371" r:id="rId5"/>
    <p:sldId id="396" r:id="rId6"/>
    <p:sldId id="400" r:id="rId7"/>
    <p:sldId id="403" r:id="rId8"/>
    <p:sldId id="365" r:id="rId9"/>
    <p:sldId id="367" r:id="rId10"/>
    <p:sldId id="390" r:id="rId11"/>
    <p:sldId id="345" r:id="rId12"/>
    <p:sldId id="383" r:id="rId13"/>
    <p:sldId id="315" r:id="rId14"/>
    <p:sldId id="384" r:id="rId15"/>
    <p:sldId id="385" r:id="rId16"/>
    <p:sldId id="386" r:id="rId17"/>
    <p:sldId id="387" r:id="rId18"/>
    <p:sldId id="388" r:id="rId19"/>
    <p:sldId id="360" r:id="rId20"/>
    <p:sldId id="401" r:id="rId21"/>
    <p:sldId id="389" r:id="rId22"/>
    <p:sldId id="410" r:id="rId23"/>
    <p:sldId id="399" r:id="rId24"/>
    <p:sldId id="317" r:id="rId25"/>
    <p:sldId id="353" r:id="rId26"/>
    <p:sldId id="344" r:id="rId27"/>
    <p:sldId id="323" r:id="rId28"/>
    <p:sldId id="352" r:id="rId29"/>
    <p:sldId id="372" r:id="rId30"/>
    <p:sldId id="346" r:id="rId31"/>
    <p:sldId id="368" r:id="rId32"/>
    <p:sldId id="325" r:id="rId33"/>
    <p:sldId id="404" r:id="rId34"/>
    <p:sldId id="393" r:id="rId35"/>
    <p:sldId id="316" r:id="rId36"/>
    <p:sldId id="406" r:id="rId37"/>
    <p:sldId id="407" r:id="rId38"/>
    <p:sldId id="405" r:id="rId39"/>
    <p:sldId id="343"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3457EE-BF62-476B-893C-56160F5B799B}">
          <p14:sldIdLst>
            <p14:sldId id="314"/>
            <p14:sldId id="395"/>
            <p14:sldId id="408"/>
            <p14:sldId id="371"/>
            <p14:sldId id="396"/>
            <p14:sldId id="400"/>
            <p14:sldId id="403"/>
            <p14:sldId id="365"/>
            <p14:sldId id="367"/>
            <p14:sldId id="390"/>
            <p14:sldId id="345"/>
            <p14:sldId id="383"/>
            <p14:sldId id="315"/>
            <p14:sldId id="384"/>
            <p14:sldId id="385"/>
            <p14:sldId id="386"/>
            <p14:sldId id="387"/>
            <p14:sldId id="388"/>
            <p14:sldId id="360"/>
            <p14:sldId id="401"/>
            <p14:sldId id="389"/>
            <p14:sldId id="410"/>
            <p14:sldId id="399"/>
            <p14:sldId id="317"/>
            <p14:sldId id="353"/>
            <p14:sldId id="344"/>
            <p14:sldId id="323"/>
            <p14:sldId id="352"/>
            <p14:sldId id="372"/>
            <p14:sldId id="346"/>
            <p14:sldId id="368"/>
            <p14:sldId id="325"/>
            <p14:sldId id="404"/>
            <p14:sldId id="393"/>
          </p14:sldIdLst>
        </p14:section>
        <p14:section name="Untitled Section" id="{DFF24E4E-2EAF-4201-8D07-7CAED2EE6FBD}">
          <p14:sldIdLst>
            <p14:sldId id="316"/>
            <p14:sldId id="406"/>
            <p14:sldId id="407"/>
            <p14:sldId id="405"/>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6" autoAdjust="0"/>
    <p:restoredTop sz="83953" autoAdjust="0"/>
  </p:normalViewPr>
  <p:slideViewPr>
    <p:cSldViewPr>
      <p:cViewPr varScale="1">
        <p:scale>
          <a:sx n="97" d="100"/>
          <a:sy n="97" d="100"/>
        </p:scale>
        <p:origin x="20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8" d="100"/>
          <a:sy n="58" d="100"/>
        </p:scale>
        <p:origin x="-17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6719DA9-5D9E-4EE7-9A02-D7263BE8810E}" type="datetimeFigureOut">
              <a:rPr lang="en-US" smtClean="0"/>
              <a:pPr/>
              <a:t>9/16/2019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53BDBAF-EA84-4300-86F4-C9E3E1B4B850}" type="slidenum">
              <a:rPr lang="en-US" smtClean="0"/>
              <a:pPr/>
              <a:t>‹#›</a:t>
            </a:fld>
            <a:endParaRPr lang="en-US"/>
          </a:p>
        </p:txBody>
      </p:sp>
    </p:spTree>
    <p:extLst>
      <p:ext uri="{BB962C8B-B14F-4D97-AF65-F5344CB8AC3E}">
        <p14:creationId xmlns:p14="http://schemas.microsoft.com/office/powerpoint/2010/main" val="332078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4F30743-3BF8-4EC6-9657-D874FADB998A}" type="datetimeFigureOut">
              <a:rPr lang="en-US" smtClean="0"/>
              <a:pPr/>
              <a:t>9/16/2019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56E7A81-82CD-445B-888C-547F591B0E41}" type="slidenum">
              <a:rPr lang="en-US" smtClean="0"/>
              <a:pPr/>
              <a:t>‹#›</a:t>
            </a:fld>
            <a:endParaRPr lang="en-US"/>
          </a:p>
        </p:txBody>
      </p:sp>
    </p:spTree>
    <p:extLst>
      <p:ext uri="{BB962C8B-B14F-4D97-AF65-F5344CB8AC3E}">
        <p14:creationId xmlns:p14="http://schemas.microsoft.com/office/powerpoint/2010/main" val="342546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8013" y="0"/>
            <a:ext cx="3306762" cy="2479675"/>
          </a:xfrm>
        </p:spPr>
      </p:sp>
      <p:sp>
        <p:nvSpPr>
          <p:cNvPr id="3" name="Notes Placeholder 2"/>
          <p:cNvSpPr>
            <a:spLocks noGrp="1"/>
          </p:cNvSpPr>
          <p:nvPr>
            <p:ph type="body" idx="1"/>
          </p:nvPr>
        </p:nvSpPr>
        <p:spPr>
          <a:xfrm>
            <a:off x="701040" y="2556510"/>
            <a:ext cx="5608320" cy="7592060"/>
          </a:xfrm>
        </p:spPr>
        <p:txBody>
          <a:bodyPr/>
          <a:lstStyle/>
          <a:p>
            <a:pPr marL="174708" indent="-174708">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1</a:t>
            </a:fld>
            <a:endParaRPr lang="en-US"/>
          </a:p>
        </p:txBody>
      </p:sp>
    </p:spTree>
    <p:extLst>
      <p:ext uri="{BB962C8B-B14F-4D97-AF65-F5344CB8AC3E}">
        <p14:creationId xmlns:p14="http://schemas.microsoft.com/office/powerpoint/2010/main" val="4188835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Culture influences are extremely important in understanding an individual’s trauma. It’s imperative that culture be considered in our approach as certain traumatic</a:t>
            </a:r>
            <a:r>
              <a:rPr lang="en-US" sz="1400" b="1" baseline="0" dirty="0" smtClean="0"/>
              <a:t> experiences may have a profound impact culturally. </a:t>
            </a:r>
            <a:r>
              <a:rPr lang="en-US" sz="1400" b="1" baseline="0" dirty="0" err="1" smtClean="0"/>
              <a:t>Eg-asain</a:t>
            </a:r>
            <a:r>
              <a:rPr lang="en-US" sz="1400" b="1" baseline="0" dirty="0" smtClean="0"/>
              <a:t> culture and shame. </a:t>
            </a:r>
          </a:p>
          <a:p>
            <a:r>
              <a:rPr lang="en-US" sz="1400" b="1" baseline="0" dirty="0" smtClean="0"/>
              <a:t>The positive benefit is that certain cultures such as Native American may see a traumatic event as retribution.</a:t>
            </a:r>
          </a:p>
          <a:p>
            <a:endParaRPr lang="en-US" sz="1400" b="1" baseline="0" dirty="0" smtClean="0"/>
          </a:p>
          <a:p>
            <a:r>
              <a:rPr lang="en-US" sz="1400" b="1" baseline="0" dirty="0" smtClean="0"/>
              <a:t>May determine the response and whether an individual seeks help or other resources.</a:t>
            </a:r>
          </a:p>
          <a:p>
            <a:endParaRPr lang="en-US" sz="1400" b="1" baseline="0" dirty="0" smtClean="0"/>
          </a:p>
          <a:p>
            <a:r>
              <a:rPr lang="en-US" sz="1400" b="1" dirty="0" smtClean="0"/>
              <a:t>Discuss Native Americans-generations of colonization, discrimination, poverty, forced assimilation and LOSS</a:t>
            </a:r>
          </a:p>
          <a:p>
            <a:r>
              <a:rPr lang="en-US" sz="1400" b="1" dirty="0" smtClean="0"/>
              <a:t>Very high rates of suicide</a:t>
            </a:r>
          </a:p>
          <a:p>
            <a:r>
              <a:rPr lang="en-US" sz="1400" b="1" dirty="0" smtClean="0"/>
              <a:t>911 and continued exposure</a:t>
            </a:r>
          </a:p>
          <a:p>
            <a:endParaRPr lang="en-US" sz="1400" b="1" dirty="0"/>
          </a:p>
        </p:txBody>
      </p:sp>
      <p:sp>
        <p:nvSpPr>
          <p:cNvPr id="4" name="Slide Number Placeholder 3"/>
          <p:cNvSpPr>
            <a:spLocks noGrp="1"/>
          </p:cNvSpPr>
          <p:nvPr>
            <p:ph type="sldNum" sz="quarter" idx="10"/>
          </p:nvPr>
        </p:nvSpPr>
        <p:spPr/>
        <p:txBody>
          <a:bodyPr/>
          <a:lstStyle/>
          <a:p>
            <a:fld id="{8D8FF192-9AF9-47EE-B25C-D69D185253D7}" type="slidenum">
              <a:rPr lang="en-US" smtClean="0"/>
              <a:t>10</a:t>
            </a:fld>
            <a:endParaRPr lang="en-US"/>
          </a:p>
        </p:txBody>
      </p:sp>
    </p:spTree>
    <p:extLst>
      <p:ext uri="{BB962C8B-B14F-4D97-AF65-F5344CB8AC3E}">
        <p14:creationId xmlns:p14="http://schemas.microsoft.com/office/powerpoint/2010/main" val="1309116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8933" y="3486150"/>
            <a:ext cx="5608320" cy="5965190"/>
          </a:xfrm>
        </p:spPr>
        <p:txBody>
          <a:bodyPr/>
          <a:lstStyle/>
          <a:p>
            <a:pPr marL="0" indent="0">
              <a:buFont typeface="Wingdings" pitchFamily="2" charset="2"/>
              <a:buNone/>
            </a:pPr>
            <a:endParaRPr lang="en-US" sz="2000" b="1" dirty="0"/>
          </a:p>
        </p:txBody>
      </p:sp>
      <p:sp>
        <p:nvSpPr>
          <p:cNvPr id="2" name="Slide Image Placeholder 1"/>
          <p:cNvSpPr>
            <a:spLocks noGrp="1" noRot="1" noChangeAspect="1"/>
          </p:cNvSpPr>
          <p:nvPr>
            <p:ph type="sldImg"/>
          </p:nvPr>
        </p:nvSpPr>
        <p:spPr>
          <a:xfrm>
            <a:off x="1881188" y="542925"/>
            <a:ext cx="3819525" cy="2865438"/>
          </a:xfrm>
        </p:spPr>
      </p:sp>
      <p:sp>
        <p:nvSpPr>
          <p:cNvPr id="4" name="Slide Number Placeholder 3"/>
          <p:cNvSpPr>
            <a:spLocks noGrp="1"/>
          </p:cNvSpPr>
          <p:nvPr>
            <p:ph type="sldNum" sz="quarter" idx="10"/>
          </p:nvPr>
        </p:nvSpPr>
        <p:spPr/>
        <p:txBody>
          <a:bodyPr/>
          <a:lstStyle/>
          <a:p>
            <a:fld id="{856E7A81-82CD-445B-888C-547F591B0E41}" type="slidenum">
              <a:rPr lang="en-US" smtClean="0"/>
              <a:pPr/>
              <a:t>11</a:t>
            </a:fld>
            <a:endParaRPr lang="en-US"/>
          </a:p>
        </p:txBody>
      </p:sp>
    </p:spTree>
    <p:extLst>
      <p:ext uri="{BB962C8B-B14F-4D97-AF65-F5344CB8AC3E}">
        <p14:creationId xmlns:p14="http://schemas.microsoft.com/office/powerpoint/2010/main" val="2891595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effects of traumatic events place a heavy burden on individuals, families, systems and communities. </a:t>
            </a:r>
          </a:p>
          <a:p>
            <a:endParaRPr lang="en-US" dirty="0" smtClean="0"/>
          </a:p>
          <a:p>
            <a:r>
              <a:rPr lang="en-US" dirty="0" smtClean="0"/>
              <a:t>Many people who experience a traumatic event will go on with their lives without lasting negative effects.</a:t>
            </a:r>
          </a:p>
          <a:p>
            <a:endParaRPr lang="en-US" dirty="0" smtClean="0"/>
          </a:p>
          <a:p>
            <a:endParaRPr lang="en-US" dirty="0" smtClean="0"/>
          </a:p>
          <a:p>
            <a:r>
              <a:rPr lang="en-US" dirty="0" smtClean="0"/>
              <a:t>Others will have difficulties and experience traumatic stress reactions. </a:t>
            </a:r>
          </a:p>
          <a:p>
            <a:endParaRPr lang="en-US" dirty="0" smtClean="0"/>
          </a:p>
          <a:p>
            <a:endParaRPr lang="en-US" dirty="0" smtClean="0"/>
          </a:p>
          <a:p>
            <a:r>
              <a:rPr lang="en-US" dirty="0" smtClean="0"/>
              <a:t>If there is a strong support system in place, little or no prior traumatic experiences, and if the individual has many resilient qualities, it may not affect his or her mental health.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12</a:t>
            </a:fld>
            <a:endParaRPr lang="en-US"/>
          </a:p>
        </p:txBody>
      </p:sp>
    </p:spTree>
    <p:extLst>
      <p:ext uri="{BB962C8B-B14F-4D97-AF65-F5344CB8AC3E}">
        <p14:creationId xmlns:p14="http://schemas.microsoft.com/office/powerpoint/2010/main" val="170964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8933" y="3486150"/>
            <a:ext cx="5608320" cy="5965190"/>
          </a:xfrm>
        </p:spPr>
        <p:txBody>
          <a:bodyPr/>
          <a:lstStyle/>
          <a:p>
            <a:pPr marL="0" indent="0">
              <a:buFont typeface="Wingdings" pitchFamily="2" charset="2"/>
              <a:buNone/>
            </a:pPr>
            <a:r>
              <a:rPr lang="en-US" sz="2000" b="1" baseline="0" dirty="0" smtClean="0"/>
              <a:t>Sustained trauma-children who are abused, people in violent relationships, people in chronically stressful relationships. Could be a person that lived in chronic poverty.</a:t>
            </a:r>
          </a:p>
          <a:p>
            <a:pPr marL="0" indent="0">
              <a:buFont typeface="Wingdings" pitchFamily="2" charset="2"/>
              <a:buNone/>
            </a:pPr>
            <a:endParaRPr lang="en-US" sz="2000" b="1" baseline="0" dirty="0" smtClean="0"/>
          </a:p>
          <a:p>
            <a:pPr marL="0" indent="0">
              <a:buFont typeface="Wingdings" pitchFamily="2" charset="2"/>
              <a:buNone/>
            </a:pPr>
            <a:r>
              <a:rPr lang="en-US" sz="2000" b="1" baseline="0" dirty="0" smtClean="0"/>
              <a:t>Not the event alone that impacts the person but the experience and the response- means 2 people can experience a very similar traumatic event but different factors such as cultural factors influence the impact of the trauma.</a:t>
            </a:r>
          </a:p>
          <a:p>
            <a:pPr marL="174708" indent="-174708">
              <a:buFont typeface="Wingdings" pitchFamily="2" charset="2"/>
              <a:buChar char="q"/>
            </a:pPr>
            <a:endParaRPr lang="en-US" sz="2000" b="1" baseline="0" dirty="0" smtClean="0"/>
          </a:p>
        </p:txBody>
      </p:sp>
      <p:sp>
        <p:nvSpPr>
          <p:cNvPr id="2" name="Slide Image Placeholder 1"/>
          <p:cNvSpPr>
            <a:spLocks noGrp="1" noRot="1" noChangeAspect="1"/>
          </p:cNvSpPr>
          <p:nvPr>
            <p:ph type="sldImg"/>
          </p:nvPr>
        </p:nvSpPr>
        <p:spPr>
          <a:xfrm>
            <a:off x="1881188" y="542925"/>
            <a:ext cx="3819525" cy="2865438"/>
          </a:xfrm>
        </p:spPr>
      </p:sp>
      <p:sp>
        <p:nvSpPr>
          <p:cNvPr id="4" name="Slide Number Placeholder 3"/>
          <p:cNvSpPr>
            <a:spLocks noGrp="1"/>
          </p:cNvSpPr>
          <p:nvPr>
            <p:ph type="sldNum" sz="quarter" idx="10"/>
          </p:nvPr>
        </p:nvSpPr>
        <p:spPr/>
        <p:txBody>
          <a:bodyPr/>
          <a:lstStyle/>
          <a:p>
            <a:fld id="{856E7A81-82CD-445B-888C-547F591B0E41}" type="slidenum">
              <a:rPr lang="en-US" smtClean="0"/>
              <a:pPr/>
              <a:t>13</a:t>
            </a:fld>
            <a:endParaRPr lang="en-US"/>
          </a:p>
        </p:txBody>
      </p:sp>
    </p:spTree>
    <p:extLst>
      <p:ext uri="{BB962C8B-B14F-4D97-AF65-F5344CB8AC3E}">
        <p14:creationId xmlns:p14="http://schemas.microsoft.com/office/powerpoint/2010/main" val="268476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 person experiences trauma can impact the level of shame and guilt</a:t>
            </a:r>
          </a:p>
          <a:p>
            <a:r>
              <a:rPr lang="en-US" dirty="0" smtClean="0"/>
              <a:t>Show NPR clip</a:t>
            </a: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14</a:t>
            </a:fld>
            <a:endParaRPr lang="en-US"/>
          </a:p>
        </p:txBody>
      </p:sp>
    </p:spTree>
    <p:extLst>
      <p:ext uri="{BB962C8B-B14F-4D97-AF65-F5344CB8AC3E}">
        <p14:creationId xmlns:p14="http://schemas.microsoft.com/office/powerpoint/2010/main" val="1319599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trauma-may</a:t>
            </a:r>
            <a:r>
              <a:rPr lang="en-US" baseline="0" dirty="0" smtClean="0"/>
              <a:t> feel causation, shame </a:t>
            </a:r>
          </a:p>
        </p:txBody>
      </p:sp>
      <p:sp>
        <p:nvSpPr>
          <p:cNvPr id="4" name="Slide Number Placeholder 3"/>
          <p:cNvSpPr>
            <a:spLocks noGrp="1"/>
          </p:cNvSpPr>
          <p:nvPr>
            <p:ph type="sldNum" sz="quarter" idx="10"/>
          </p:nvPr>
        </p:nvSpPr>
        <p:spPr/>
        <p:txBody>
          <a:bodyPr/>
          <a:lstStyle/>
          <a:p>
            <a:fld id="{856E7A81-82CD-445B-888C-547F591B0E41}" type="slidenum">
              <a:rPr lang="en-US" smtClean="0"/>
              <a:pPr/>
              <a:t>15</a:t>
            </a:fld>
            <a:endParaRPr lang="en-US"/>
          </a:p>
        </p:txBody>
      </p:sp>
    </p:spTree>
    <p:extLst>
      <p:ext uri="{BB962C8B-B14F-4D97-AF65-F5344CB8AC3E}">
        <p14:creationId xmlns:p14="http://schemas.microsoft.com/office/powerpoint/2010/main" val="357560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16</a:t>
            </a:fld>
            <a:endParaRPr lang="en-US"/>
          </a:p>
        </p:txBody>
      </p:sp>
    </p:spTree>
    <p:extLst>
      <p:ext uri="{BB962C8B-B14F-4D97-AF65-F5344CB8AC3E}">
        <p14:creationId xmlns:p14="http://schemas.microsoft.com/office/powerpoint/2010/main" val="381782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17</a:t>
            </a:fld>
            <a:endParaRPr lang="en-US"/>
          </a:p>
        </p:txBody>
      </p:sp>
    </p:spTree>
    <p:extLst>
      <p:ext uri="{BB962C8B-B14F-4D97-AF65-F5344CB8AC3E}">
        <p14:creationId xmlns:p14="http://schemas.microsoft.com/office/powerpoint/2010/main" val="233135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18</a:t>
            </a:fld>
            <a:endParaRPr lang="en-US"/>
          </a:p>
        </p:txBody>
      </p:sp>
    </p:spTree>
    <p:extLst>
      <p:ext uri="{BB962C8B-B14F-4D97-AF65-F5344CB8AC3E}">
        <p14:creationId xmlns:p14="http://schemas.microsoft.com/office/powerpoint/2010/main" val="304319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sz="1400" b="1" dirty="0" smtClean="0"/>
              <a:t>1 in 4</a:t>
            </a:r>
            <a:r>
              <a:rPr lang="en-US" sz="1400" b="1" baseline="0" dirty="0" smtClean="0"/>
              <a:t> </a:t>
            </a:r>
            <a:r>
              <a:rPr lang="en-US" sz="1400" b="1" dirty="0" smtClean="0"/>
              <a:t>experienced child abuse or neglect in past year.  5x higher in lower socioeconomic households</a:t>
            </a:r>
          </a:p>
          <a:p>
            <a:r>
              <a:rPr lang="en-US" sz="1400" b="1" dirty="0" smtClean="0"/>
              <a:t>Trauma in younger people can affect the developmental processes, attachment, emotional regulation, life assumptions, and cognitive interpretations of later experiences.</a:t>
            </a:r>
          </a:p>
          <a:p>
            <a:endParaRPr lang="en-US" sz="1400" b="1" dirty="0" smtClean="0"/>
          </a:p>
          <a:p>
            <a:r>
              <a:rPr lang="en-US" sz="1400" b="1" dirty="0" smtClean="0"/>
              <a:t>Study by the CDC of 17k children that analyzed long term effects of childhood and youth and impact on life and life expectancy</a:t>
            </a:r>
          </a:p>
          <a:p>
            <a:endParaRPr lang="en-US" sz="1400" b="1" dirty="0" smtClean="0"/>
          </a:p>
          <a:p>
            <a:r>
              <a:rPr lang="en-US" sz="1400" b="1" dirty="0" smtClean="0"/>
              <a:t>Childhood abuse is highly associated with depression, suicide, PTSD and dissociative symptoms, substance use</a:t>
            </a:r>
          </a:p>
          <a:p>
            <a:endParaRPr lang="en-US" sz="1400" b="1" dirty="0" smtClean="0"/>
          </a:p>
          <a:p>
            <a:r>
              <a:rPr lang="en-US" sz="1400" b="1" dirty="0" smtClean="0"/>
              <a:t>Childhood trauma isn’t something that you just get over. Affects brain development.</a:t>
            </a:r>
          </a:p>
          <a:p>
            <a:endParaRPr lang="en-US" sz="1400" b="1" dirty="0" smtClean="0"/>
          </a:p>
          <a:p>
            <a:r>
              <a:rPr lang="en-US" sz="1400" b="1" dirty="0" smtClean="0"/>
              <a:t>Early intervention may be foster care which may further traumatize the child.</a:t>
            </a:r>
          </a:p>
          <a:p>
            <a:endParaRPr lang="en-US" sz="1400" b="1" dirty="0" smtClean="0"/>
          </a:p>
          <a:p>
            <a:r>
              <a:rPr lang="en-US" sz="1400" b="1" dirty="0" smtClean="0"/>
              <a:t>For most people, the body’s emergency response shuts down</a:t>
            </a:r>
          </a:p>
          <a:p>
            <a:r>
              <a:rPr lang="en-US" sz="1400" b="1" dirty="0" smtClean="0"/>
              <a:t>shortly after danger has passed.</a:t>
            </a:r>
          </a:p>
          <a:p>
            <a:r>
              <a:rPr lang="en-US" sz="1400" b="1" dirty="0" smtClean="0"/>
              <a:t>􀀁􀀁</a:t>
            </a:r>
          </a:p>
          <a:p>
            <a:r>
              <a:rPr lang="en-US" sz="1400" b="1" dirty="0" smtClean="0"/>
              <a:t>But in </a:t>
            </a:r>
            <a:r>
              <a:rPr lang="en-US" sz="1400" b="1" dirty="0" err="1" smtClean="0"/>
              <a:t>childre</a:t>
            </a:r>
            <a:r>
              <a:rPr lang="en-US" sz="1400" b="1" dirty="0" smtClean="0"/>
              <a:t>􀀃n e􀀂</a:t>
            </a:r>
            <a:r>
              <a:rPr lang="en-US" sz="1400" b="1" dirty="0" err="1" smtClean="0"/>
              <a:t>xposed</a:t>
            </a:r>
            <a:r>
              <a:rPr lang="en-US" sz="1400" b="1" dirty="0" smtClean="0"/>
              <a:t> to severe or chronic trauma, the</a:t>
            </a:r>
          </a:p>
          <a:p>
            <a:r>
              <a:rPr lang="en-US" sz="1400" b="1" dirty="0" smtClean="0"/>
              <a:t>emergency response system can get stuck in the “on” position.</a:t>
            </a:r>
          </a:p>
          <a:p>
            <a:r>
              <a:rPr lang="en-US" sz="1400" b="1" dirty="0" smtClean="0"/>
              <a:t>􀀁􀀁</a:t>
            </a:r>
          </a:p>
          <a:p>
            <a:r>
              <a:rPr lang="en-US" sz="1400" b="1" dirty="0" smtClean="0"/>
              <a:t>The stress h􀀃</a:t>
            </a:r>
            <a:r>
              <a:rPr lang="en-US" sz="1400" b="1" dirty="0" err="1" smtClean="0"/>
              <a:t>orm</a:t>
            </a:r>
            <a:r>
              <a:rPr lang="en-US" sz="1400" b="1" dirty="0" smtClean="0"/>
              <a:t>􀀂ones keep flowing and make it harder for</a:t>
            </a:r>
          </a:p>
          <a:p>
            <a:r>
              <a:rPr lang="en-US" sz="1400" b="1" dirty="0" smtClean="0"/>
              <a:t>the parts of the brain that think and plan to work efficiently.</a:t>
            </a:r>
          </a:p>
          <a:p>
            <a:r>
              <a:rPr lang="en-US" sz="1400" b="1" dirty="0" smtClean="0"/>
              <a:t>The stress hormones and related brain chemicals that are</a:t>
            </a:r>
          </a:p>
          <a:p>
            <a:r>
              <a:rPr lang="en-US" sz="1400" b="1" dirty="0" smtClean="0"/>
              <a:t>generated actually get in the way of rational thinking.</a:t>
            </a:r>
          </a:p>
          <a:p>
            <a:r>
              <a:rPr lang="en-US" sz="1400" b="1" dirty="0" smtClean="0"/>
              <a:t>When the people who should be protecting, loving, and guiding</a:t>
            </a:r>
          </a:p>
          <a:p>
            <a:r>
              <a:rPr lang="en-US" sz="1400" b="1" dirty="0" smtClean="0"/>
              <a:t>young children expose them to trauma instead of care, children’s</a:t>
            </a:r>
          </a:p>
          <a:p>
            <a:r>
              <a:rPr lang="en-US" sz="1400" b="1" dirty="0" smtClean="0"/>
              <a:t>development can get derailed.</a:t>
            </a:r>
          </a:p>
          <a:p>
            <a:r>
              <a:rPr lang="en-US" sz="1400" b="1" dirty="0" smtClean="0"/>
              <a:t>A brain that is constantly reacting to threats can become “wired”</a:t>
            </a:r>
          </a:p>
          <a:p>
            <a:r>
              <a:rPr lang="en-US" sz="1400" b="1" dirty="0" smtClean="0"/>
              <a:t>for survival in a risky and unpredictable world—developing in a way</a:t>
            </a:r>
          </a:p>
          <a:p>
            <a:r>
              <a:rPr lang="en-US" sz="1400" b="1" dirty="0" smtClean="0"/>
              <a:t>that:</a:t>
            </a:r>
          </a:p>
          <a:p>
            <a:r>
              <a:rPr lang="en-US" sz="1400" b="1" dirty="0" smtClean="0"/>
              <a:t>􀀁􀀁</a:t>
            </a:r>
          </a:p>
          <a:p>
            <a:r>
              <a:rPr lang="en-US" sz="1400" b="1" dirty="0" smtClean="0"/>
              <a:t>Keeps the </a:t>
            </a:r>
            <a:r>
              <a:rPr lang="en-US" sz="1400" b="1" dirty="0" err="1" smtClean="0"/>
              <a:t>ch</a:t>
            </a:r>
            <a:r>
              <a:rPr lang="en-US" sz="1400" b="1" dirty="0" smtClean="0"/>
              <a:t>􀀃</a:t>
            </a:r>
            <a:r>
              <a:rPr lang="en-US" sz="1400" b="1" dirty="0" err="1" smtClean="0"/>
              <a:t>ild</a:t>
            </a:r>
            <a:r>
              <a:rPr lang="en-US" sz="1400" b="1" dirty="0" smtClean="0"/>
              <a:t>􀀂 on constant alert for danger</a:t>
            </a:r>
          </a:p>
          <a:p>
            <a:r>
              <a:rPr lang="en-US" sz="1400" b="1" dirty="0" smtClean="0"/>
              <a:t>􀀁􀀁</a:t>
            </a:r>
          </a:p>
          <a:p>
            <a:r>
              <a:rPr lang="en-US" sz="1400" b="1" dirty="0" smtClean="0"/>
              <a:t>Allows the </a:t>
            </a:r>
            <a:r>
              <a:rPr lang="en-US" sz="1400" b="1" dirty="0" err="1" smtClean="0"/>
              <a:t>ch</a:t>
            </a:r>
            <a:r>
              <a:rPr lang="en-US" sz="1400" b="1" dirty="0" smtClean="0"/>
              <a:t>􀀃</a:t>
            </a:r>
            <a:r>
              <a:rPr lang="en-US" sz="1400" b="1" dirty="0" err="1" smtClean="0"/>
              <a:t>ild</a:t>
            </a:r>
            <a:r>
              <a:rPr lang="en-US" sz="1400" b="1" dirty="0" smtClean="0"/>
              <a:t>􀀂 to respond quickly to even the slightest threat</a:t>
            </a:r>
          </a:p>
          <a:p>
            <a:r>
              <a:rPr lang="en-US" sz="1400" b="1" dirty="0" smtClean="0"/>
              <a:t>When this happens, other developmental pathways get disrupted,</a:t>
            </a:r>
          </a:p>
          <a:p>
            <a:r>
              <a:rPr lang="en-US" sz="1400" b="1" dirty="0" smtClean="0"/>
              <a:t>and children may fail to accomplish other important “developmental</a:t>
            </a:r>
          </a:p>
          <a:p>
            <a:r>
              <a:rPr lang="en-US" sz="1400" b="1" dirty="0" smtClean="0"/>
              <a:t>tasks.”</a:t>
            </a:r>
          </a:p>
        </p:txBody>
      </p:sp>
      <p:sp>
        <p:nvSpPr>
          <p:cNvPr id="4" name="Slide Number Placeholder 3"/>
          <p:cNvSpPr>
            <a:spLocks noGrp="1"/>
          </p:cNvSpPr>
          <p:nvPr>
            <p:ph type="sldNum" sz="quarter" idx="10"/>
          </p:nvPr>
        </p:nvSpPr>
        <p:spPr/>
        <p:txBody>
          <a:bodyPr/>
          <a:lstStyle/>
          <a:p>
            <a:fld id="{8D8FF192-9AF9-47EE-B25C-D69D185253D7}" type="slidenum">
              <a:rPr lang="en-US" smtClean="0"/>
              <a:t>19</a:t>
            </a:fld>
            <a:endParaRPr lang="en-US"/>
          </a:p>
        </p:txBody>
      </p:sp>
    </p:spTree>
    <p:extLst>
      <p:ext uri="{BB962C8B-B14F-4D97-AF65-F5344CB8AC3E}">
        <p14:creationId xmlns:p14="http://schemas.microsoft.com/office/powerpoint/2010/main" val="364141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8013" y="0"/>
            <a:ext cx="3306762" cy="2479675"/>
          </a:xfrm>
        </p:spPr>
      </p:sp>
      <p:sp>
        <p:nvSpPr>
          <p:cNvPr id="3" name="Notes Placeholder 2"/>
          <p:cNvSpPr>
            <a:spLocks noGrp="1"/>
          </p:cNvSpPr>
          <p:nvPr>
            <p:ph type="body" idx="1"/>
          </p:nvPr>
        </p:nvSpPr>
        <p:spPr>
          <a:xfrm>
            <a:off x="701040" y="2556510"/>
            <a:ext cx="5608320" cy="7592060"/>
          </a:xfrm>
        </p:spPr>
        <p:txBody>
          <a:bodyPr/>
          <a:lstStyle/>
          <a:p>
            <a:pPr marL="174708" indent="-174708">
              <a:buFont typeface="Wingdings" pitchFamily="2" charset="2"/>
              <a:buChar char="q"/>
            </a:pP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2</a:t>
            </a:fld>
            <a:endParaRPr lang="en-US"/>
          </a:p>
        </p:txBody>
      </p:sp>
    </p:spTree>
    <p:extLst>
      <p:ext uri="{BB962C8B-B14F-4D97-AF65-F5344CB8AC3E}">
        <p14:creationId xmlns:p14="http://schemas.microsoft.com/office/powerpoint/2010/main" val="83504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20</a:t>
            </a:fld>
            <a:endParaRPr lang="en-US"/>
          </a:p>
        </p:txBody>
      </p:sp>
    </p:spTree>
    <p:extLst>
      <p:ext uri="{BB962C8B-B14F-4D97-AF65-F5344CB8AC3E}">
        <p14:creationId xmlns:p14="http://schemas.microsoft.com/office/powerpoint/2010/main" val="204911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Can affect brain development</a:t>
            </a:r>
          </a:p>
          <a:p>
            <a:endParaRPr lang="en-US" b="1" dirty="0" smtClean="0"/>
          </a:p>
          <a:p>
            <a:r>
              <a:rPr lang="en-US" b="1" dirty="0" smtClean="0"/>
              <a:t>Changes in brain function-impacts serotonin</a:t>
            </a:r>
          </a:p>
          <a:p>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21</a:t>
            </a:fld>
            <a:endParaRPr lang="en-US"/>
          </a:p>
        </p:txBody>
      </p:sp>
    </p:spTree>
    <p:extLst>
      <p:ext uri="{BB962C8B-B14F-4D97-AF65-F5344CB8AC3E}">
        <p14:creationId xmlns:p14="http://schemas.microsoft.com/office/powerpoint/2010/main" val="259740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87350"/>
            <a:ext cx="2478087" cy="1858963"/>
          </a:xfrm>
        </p:spPr>
      </p:sp>
      <p:sp>
        <p:nvSpPr>
          <p:cNvPr id="3" name="Notes Placeholder 2"/>
          <p:cNvSpPr>
            <a:spLocks noGrp="1"/>
          </p:cNvSpPr>
          <p:nvPr>
            <p:ph type="body" idx="1"/>
          </p:nvPr>
        </p:nvSpPr>
        <p:spPr>
          <a:xfrm>
            <a:off x="701040" y="2479040"/>
            <a:ext cx="5608320" cy="6739890"/>
          </a:xfrm>
        </p:spPr>
        <p:txBody>
          <a:bodyPr/>
          <a:lstStyle/>
          <a:p>
            <a:pPr marL="465887" lvl="1" indent="0">
              <a:buFont typeface="Wingdings" pitchFamily="2" charset="2"/>
              <a:buNone/>
            </a:pPr>
            <a:endParaRPr lang="en-US" sz="16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22</a:t>
            </a:fld>
            <a:endParaRPr lang="en-US"/>
          </a:p>
        </p:txBody>
      </p:sp>
    </p:spTree>
    <p:extLst>
      <p:ext uri="{BB962C8B-B14F-4D97-AF65-F5344CB8AC3E}">
        <p14:creationId xmlns:p14="http://schemas.microsoft.com/office/powerpoint/2010/main" val="3400018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Changes in the amygdala which is part of the limbic system which is responsible for emotions and drives;</a:t>
            </a:r>
          </a:p>
          <a:p>
            <a:endParaRPr lang="en-US" dirty="0" smtClean="0"/>
          </a:p>
          <a:p>
            <a:r>
              <a:rPr lang="en-US" dirty="0" smtClean="0"/>
              <a:t>Experience of a traumatic event can be imprinted on the amygdala which impacts emotions</a:t>
            </a:r>
          </a:p>
          <a:p>
            <a:r>
              <a:rPr lang="en-US" dirty="0" smtClean="0"/>
              <a:t>Amygdala stores the  images of trauma as sensory fragments, which means the trauma memory is not stored like a story, but by how  senses experienced the trauma at the time it was occurring. The memories are stored through fragments of visual images, smells, sounds, tastes, or touch. This can lead to being easily triggered</a:t>
            </a:r>
            <a:r>
              <a:rPr lang="en-US" baseline="0" dirty="0" smtClean="0"/>
              <a:t> and perceived threat can be present.</a:t>
            </a:r>
          </a:p>
          <a:p>
            <a:r>
              <a:rPr lang="en-US" baseline="0" dirty="0" smtClean="0"/>
              <a:t>Pre-frontal cortex-rational part of our brain where consciousness decisions are made, processing and reasoning occur. So when trauma occurs or perceived threats the organization of processing shuts down and brain may go into flight fight or freeze as a stress response.</a:t>
            </a:r>
          </a:p>
          <a:p>
            <a:r>
              <a:rPr lang="en-US" baseline="0" dirty="0" smtClean="0"/>
              <a:t>Hippocampus-helps us retain memories and when traumatized it may not be able to differentiate between past and present events and may cause the person to react to a threat or perceived threat,.</a:t>
            </a: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23</a:t>
            </a:fld>
            <a:endParaRPr lang="en-US"/>
          </a:p>
        </p:txBody>
      </p:sp>
    </p:spTree>
    <p:extLst>
      <p:ext uri="{BB962C8B-B14F-4D97-AF65-F5344CB8AC3E}">
        <p14:creationId xmlns:p14="http://schemas.microsoft.com/office/powerpoint/2010/main" val="1876019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20850" y="465138"/>
            <a:ext cx="3100388" cy="2324100"/>
          </a:xfrm>
        </p:spPr>
      </p:sp>
      <p:sp>
        <p:nvSpPr>
          <p:cNvPr id="3" name="Notes Placeholder 2"/>
          <p:cNvSpPr>
            <a:spLocks noGrp="1"/>
          </p:cNvSpPr>
          <p:nvPr>
            <p:ph type="body" idx="1"/>
          </p:nvPr>
        </p:nvSpPr>
        <p:spPr>
          <a:xfrm>
            <a:off x="701040" y="3021330"/>
            <a:ext cx="5608320" cy="6275070"/>
          </a:xfrm>
        </p:spPr>
        <p:txBody>
          <a:bodyPr/>
          <a:lstStyle/>
          <a:p>
            <a:pPr marL="174708" indent="-174708">
              <a:buFont typeface="Wingdings" pitchFamily="2" charset="2"/>
              <a:buChar char="q"/>
            </a:pPr>
            <a:r>
              <a:rPr lang="en-US" sz="2000" b="1" dirty="0" smtClean="0"/>
              <a:t>The response to these emotions which may be dominance, caretaking, sex drive.</a:t>
            </a:r>
          </a:p>
          <a:p>
            <a:pPr marL="0" indent="0">
              <a:buFont typeface="Wingdings" pitchFamily="2" charset="2"/>
              <a:buNone/>
            </a:pPr>
            <a:endParaRPr lang="en-US" sz="2000" b="1" baseline="0" dirty="0" smtClean="0"/>
          </a:p>
          <a:p>
            <a:pPr marL="174708" indent="-174708">
              <a:buFont typeface="Wingdings" pitchFamily="2" charset="2"/>
              <a:buChar char="q"/>
            </a:pPr>
            <a:r>
              <a:rPr lang="en-US" sz="2000" b="1" baseline="0" dirty="0" smtClean="0"/>
              <a:t>Hyperarousal can be beneficial and detrimental-can cause undue fear and anxiety, sleep issues, over-react</a:t>
            </a:r>
            <a:endParaRPr lang="en-US" sz="2000" b="1" dirty="0"/>
          </a:p>
          <a:p>
            <a:pPr marL="0" indent="0">
              <a:buFont typeface="Wingdings" pitchFamily="2" charset="2"/>
              <a:buNone/>
            </a:pPr>
            <a:endParaRPr lang="en-US" sz="2000" b="1" dirty="0"/>
          </a:p>
          <a:p>
            <a:pPr marL="174708" indent="-174708">
              <a:buFont typeface="Wingdings" pitchFamily="2" charset="2"/>
              <a:buChar char="q"/>
            </a:pPr>
            <a:r>
              <a:rPr lang="en-US" sz="2000" b="1" dirty="0" smtClean="0"/>
              <a:t>If we’re functioning well, stress produces rapid and pronounced hormonal response; however, chronic and persistent stress inhibits healthy response</a:t>
            </a:r>
          </a:p>
          <a:p>
            <a:pPr marL="174708" indent="-174708">
              <a:buFont typeface="Wingdings" pitchFamily="2" charset="2"/>
              <a:buChar char="q"/>
            </a:pPr>
            <a:endParaRPr lang="en-US" sz="2000" b="1" dirty="0"/>
          </a:p>
          <a:p>
            <a:pPr marL="174708" indent="-174708">
              <a:buFont typeface="Wingdings" pitchFamily="2" charset="2"/>
              <a:buChar char="q"/>
            </a:pPr>
            <a:r>
              <a:rPr lang="en-US" sz="2000" b="1" dirty="0"/>
              <a:t>PTSD </a:t>
            </a:r>
            <a:r>
              <a:rPr lang="en-US" sz="2000" b="1" dirty="0" smtClean="0"/>
              <a:t>can follow </a:t>
            </a:r>
            <a:r>
              <a:rPr lang="en-US" sz="2000" b="1" dirty="0"/>
              <a:t>exposure  to events that are intensely distressing.</a:t>
            </a:r>
          </a:p>
          <a:p>
            <a:endParaRPr lang="en-US" sz="20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24</a:t>
            </a:fld>
            <a:endParaRPr lang="en-US"/>
          </a:p>
        </p:txBody>
      </p:sp>
    </p:spTree>
    <p:extLst>
      <p:ext uri="{BB962C8B-B14F-4D97-AF65-F5344CB8AC3E}">
        <p14:creationId xmlns:p14="http://schemas.microsoft.com/office/powerpoint/2010/main" val="4221306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Somatic-relating to the body-person may perseverate</a:t>
            </a:r>
            <a:r>
              <a:rPr lang="en-US" sz="1400" b="1" baseline="0" dirty="0" smtClean="0"/>
              <a:t> on the physical symptoms solely complaining of physical ailments even in the absence of medical confirmation of an illness or ailment. They become emotionally detached as a means of avoidance. This can be a sign of a mental illness. </a:t>
            </a:r>
          </a:p>
          <a:p>
            <a:endParaRPr lang="en-US" sz="1400" b="1" baseline="0" dirty="0" smtClean="0"/>
          </a:p>
          <a:p>
            <a:r>
              <a:rPr lang="en-US" sz="1400" b="1" baseline="0" dirty="0" smtClean="0"/>
              <a:t>RHU can trigger traumatic event such as feeling powerless, anger, being locked in etc.</a:t>
            </a:r>
          </a:p>
          <a:p>
            <a:endParaRPr lang="en-US" sz="1400" b="1" baseline="0" dirty="0" smtClean="0"/>
          </a:p>
          <a:p>
            <a:r>
              <a:rPr lang="en-US" sz="1400" b="1" baseline="0" dirty="0" smtClean="0"/>
              <a:t>Authority is often an issue. Incarceration takes away autonomy, control and choice creating constant triggers.</a:t>
            </a:r>
          </a:p>
          <a:p>
            <a:r>
              <a:rPr lang="en-US" sz="1400" b="1" baseline="0" dirty="0" smtClean="0"/>
              <a:t>Some may think they dealt with the trauma and may have. </a:t>
            </a:r>
          </a:p>
          <a:p>
            <a:endParaRPr lang="en-US" sz="1400" b="1" baseline="0" dirty="0" smtClean="0"/>
          </a:p>
          <a:p>
            <a:r>
              <a:rPr lang="en-US" sz="1400" b="1" baseline="0" dirty="0" smtClean="0"/>
              <a:t> It is important to rule out medical conditions however.</a:t>
            </a:r>
            <a:endParaRPr lang="en-US" sz="1400" b="1" dirty="0"/>
          </a:p>
        </p:txBody>
      </p:sp>
      <p:sp>
        <p:nvSpPr>
          <p:cNvPr id="4" name="Slide Number Placeholder 3"/>
          <p:cNvSpPr>
            <a:spLocks noGrp="1"/>
          </p:cNvSpPr>
          <p:nvPr>
            <p:ph type="sldNum" sz="quarter" idx="10"/>
          </p:nvPr>
        </p:nvSpPr>
        <p:spPr/>
        <p:txBody>
          <a:bodyPr/>
          <a:lstStyle/>
          <a:p>
            <a:fld id="{8D8FF192-9AF9-47EE-B25C-D69D185253D7}" type="slidenum">
              <a:rPr lang="en-US" smtClean="0"/>
              <a:t>25</a:t>
            </a:fld>
            <a:endParaRPr lang="en-US"/>
          </a:p>
        </p:txBody>
      </p:sp>
    </p:spTree>
    <p:extLst>
      <p:ext uri="{BB962C8B-B14F-4D97-AF65-F5344CB8AC3E}">
        <p14:creationId xmlns:p14="http://schemas.microsoft.com/office/powerpoint/2010/main" val="1505283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8933" y="3486150"/>
            <a:ext cx="5608320" cy="5965190"/>
          </a:xfrm>
        </p:spPr>
        <p:txBody>
          <a:bodyPr/>
          <a:lstStyle/>
          <a:p>
            <a:pPr marL="0" indent="0">
              <a:buFont typeface="Wingdings" pitchFamily="2" charset="2"/>
              <a:buNone/>
            </a:pPr>
            <a:endParaRPr lang="en-US" sz="2000" b="1" dirty="0" smtClean="0"/>
          </a:p>
        </p:txBody>
      </p:sp>
      <p:sp>
        <p:nvSpPr>
          <p:cNvPr id="2" name="Slide Image Placeholder 1"/>
          <p:cNvSpPr>
            <a:spLocks noGrp="1" noRot="1" noChangeAspect="1"/>
          </p:cNvSpPr>
          <p:nvPr>
            <p:ph type="sldImg"/>
          </p:nvPr>
        </p:nvSpPr>
        <p:spPr>
          <a:xfrm>
            <a:off x="1881188" y="542925"/>
            <a:ext cx="3819525" cy="2865438"/>
          </a:xfrm>
        </p:spPr>
      </p:sp>
      <p:sp>
        <p:nvSpPr>
          <p:cNvPr id="4" name="Slide Number Placeholder 3"/>
          <p:cNvSpPr>
            <a:spLocks noGrp="1"/>
          </p:cNvSpPr>
          <p:nvPr>
            <p:ph type="sldNum" sz="quarter" idx="10"/>
          </p:nvPr>
        </p:nvSpPr>
        <p:spPr/>
        <p:txBody>
          <a:bodyPr/>
          <a:lstStyle/>
          <a:p>
            <a:fld id="{856E7A81-82CD-445B-888C-547F591B0E41}" type="slidenum">
              <a:rPr lang="en-US" smtClean="0"/>
              <a:pPr/>
              <a:t>26</a:t>
            </a:fld>
            <a:endParaRPr lang="en-US"/>
          </a:p>
        </p:txBody>
      </p:sp>
    </p:spTree>
    <p:extLst>
      <p:ext uri="{BB962C8B-B14F-4D97-AF65-F5344CB8AC3E}">
        <p14:creationId xmlns:p14="http://schemas.microsoft.com/office/powerpoint/2010/main" val="751829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8500" y="155575"/>
            <a:ext cx="2684463" cy="2012950"/>
          </a:xfrm>
        </p:spPr>
      </p:sp>
      <p:sp>
        <p:nvSpPr>
          <p:cNvPr id="3" name="Notes Placeholder 2"/>
          <p:cNvSpPr>
            <a:spLocks noGrp="1"/>
          </p:cNvSpPr>
          <p:nvPr>
            <p:ph type="body" idx="1"/>
          </p:nvPr>
        </p:nvSpPr>
        <p:spPr>
          <a:xfrm>
            <a:off x="701040" y="2401570"/>
            <a:ext cx="5608320" cy="7049770"/>
          </a:xfrm>
        </p:spPr>
        <p:txBody>
          <a:bodyPr/>
          <a:lstStyle/>
          <a:p>
            <a:pPr marL="232943" indent="-232943">
              <a:buFont typeface="+mj-lt"/>
              <a:buAutoNum type="arabicPeriod"/>
            </a:pPr>
            <a:r>
              <a:rPr lang="en-US" sz="1600" b="1" dirty="0" smtClean="0"/>
              <a:t>Feel powerless</a:t>
            </a:r>
          </a:p>
          <a:p>
            <a:pPr marL="0" indent="0">
              <a:buFont typeface="+mj-lt"/>
              <a:buNone/>
            </a:pPr>
            <a:endParaRPr lang="en-US" sz="1600" b="1" dirty="0" smtClean="0"/>
          </a:p>
          <a:p>
            <a:pPr marL="232943" indent="-232943">
              <a:buFont typeface="+mj-lt"/>
              <a:buAutoNum type="arabicPeriod"/>
            </a:pPr>
            <a:r>
              <a:rPr lang="en-US" sz="1600" b="1" dirty="0" smtClean="0"/>
              <a:t>Responses can be very complicated and affected by person’s experiences-what is most</a:t>
            </a:r>
            <a:r>
              <a:rPr lang="en-US" sz="1600" b="1" baseline="0" dirty="0" smtClean="0"/>
              <a:t> important is the coping effects.</a:t>
            </a:r>
            <a:endParaRPr lang="en-US" sz="1600" b="1" dirty="0" smtClean="0"/>
          </a:p>
          <a:p>
            <a:pPr marL="232943" indent="-232943">
              <a:buFont typeface="+mj-lt"/>
              <a:buAutoNum type="arabicPeriod"/>
            </a:pPr>
            <a:r>
              <a:rPr lang="en-US" sz="1600" b="1" dirty="0" smtClean="0"/>
              <a:t>Symptoms may present for a period then recede</a:t>
            </a:r>
          </a:p>
          <a:p>
            <a:pPr marL="232943" indent="-232943">
              <a:buFont typeface="+mj-lt"/>
              <a:buAutoNum type="arabicPeriod"/>
            </a:pPr>
            <a:r>
              <a:rPr lang="en-US" sz="1600" b="1" dirty="0" smtClean="0"/>
              <a:t>Those who present more psychiatric symptoms (depression and anxiety) may be misdiagnosed and therefore untreated. For many the symptoms are obscured by substance use.</a:t>
            </a:r>
          </a:p>
          <a:p>
            <a:pPr marL="232943" indent="-232943">
              <a:buFont typeface="+mj-lt"/>
              <a:buAutoNum type="arabicPeriod"/>
            </a:pPr>
            <a:r>
              <a:rPr lang="en-US" sz="1600" b="1" dirty="0" smtClean="0"/>
              <a:t>PTSD usually begins within 3 months of the event in adulthood but can be delayed for months or years.</a:t>
            </a:r>
          </a:p>
          <a:p>
            <a:pPr marL="232943" indent="-232943">
              <a:buFont typeface="+mj-lt"/>
              <a:buAutoNum type="arabicPeriod"/>
            </a:pPr>
            <a:r>
              <a:rPr lang="en-US" sz="1600" b="1" dirty="0" smtClean="0"/>
              <a:t>May experience minimal symptoms initially but then experience a crisis later and experience which trigger PTSD symptoms.</a:t>
            </a:r>
          </a:p>
          <a:p>
            <a:pPr marL="232943" indent="-232943">
              <a:buFont typeface="+mj-lt"/>
              <a:buAutoNum type="arabicPeriod"/>
            </a:pPr>
            <a:r>
              <a:rPr lang="en-US" sz="1600" b="1" dirty="0" smtClean="0"/>
              <a:t>Can be repeated exposure-Katrina</a:t>
            </a:r>
            <a:r>
              <a:rPr lang="en-US" sz="1600" b="1" baseline="0" dirty="0" smtClean="0"/>
              <a:t> Hurricane replayed on </a:t>
            </a:r>
            <a:r>
              <a:rPr lang="en-US" sz="1600" b="1" baseline="0" dirty="0" err="1" smtClean="0"/>
              <a:t>tv</a:t>
            </a:r>
            <a:r>
              <a:rPr lang="en-US" sz="1600" b="1" baseline="0" dirty="0" smtClean="0"/>
              <a:t>.</a:t>
            </a:r>
          </a:p>
          <a:p>
            <a:pPr marL="232943" indent="-232943">
              <a:buFont typeface="+mj-lt"/>
              <a:buAutoNum type="arabicPeriod"/>
            </a:pPr>
            <a:endParaRPr lang="en-US" sz="1600" b="1" baseline="0" dirty="0" smtClean="0"/>
          </a:p>
          <a:p>
            <a:pPr marL="232943" indent="-232943">
              <a:buFont typeface="+mj-lt"/>
              <a:buAutoNum type="arabicPeriod"/>
            </a:pPr>
            <a:r>
              <a:rPr lang="en-US" sz="1600" b="1" baseline="0" dirty="0" smtClean="0"/>
              <a:t>Subthreshold trauma related symptoms-symptoms don’t meet the PTSD or ASD diagnostic criteria but cause limitations in functioning. May occur occasionally then recede.</a:t>
            </a:r>
            <a:endParaRPr lang="en-US" sz="1600" b="1" dirty="0" smtClean="0"/>
          </a:p>
          <a:p>
            <a:pPr marL="0" indent="0">
              <a:buFont typeface="+mj-lt"/>
              <a:buNone/>
            </a:pPr>
            <a:endParaRPr lang="en-US" sz="1600" b="1" dirty="0" smtClean="0"/>
          </a:p>
          <a:p>
            <a:pPr marL="232943" indent="-232943">
              <a:buFont typeface="+mj-lt"/>
              <a:buAutoNum type="arabicPeriod"/>
            </a:pPr>
            <a:endParaRPr lang="en-US" sz="1600" b="1" dirty="0" smtClean="0"/>
          </a:p>
          <a:p>
            <a:pPr marL="232943" indent="-232943">
              <a:buFont typeface="+mj-lt"/>
              <a:buAutoNum type="arabicPeriod"/>
            </a:pPr>
            <a:r>
              <a:rPr lang="en-US" sz="1600" b="1" dirty="0" smtClean="0"/>
              <a:t>Acute Stress Disorder – Experienced by about a third of survivors.  Symptoms begin within four weeks and can last up to a month and interfere in some way with that person’s life.</a:t>
            </a:r>
          </a:p>
          <a:p>
            <a:pPr marL="232943" indent="-232943">
              <a:buFont typeface="+mj-lt"/>
              <a:buAutoNum type="arabicPeriod"/>
            </a:pPr>
            <a:endParaRPr lang="en-US" sz="1600" b="1" dirty="0" smtClean="0"/>
          </a:p>
          <a:p>
            <a:pPr marL="232943" indent="-232943">
              <a:buFont typeface="+mj-lt"/>
              <a:buAutoNum type="arabicPeriod"/>
            </a:pPr>
            <a:r>
              <a:rPr lang="en-US" sz="1600" b="1" dirty="0" smtClean="0"/>
              <a:t>PTSD – when acute stress disorder continues on a more chronic course.</a:t>
            </a:r>
            <a:endParaRPr lang="en-US" sz="1600" b="1" dirty="0"/>
          </a:p>
          <a:p>
            <a:pPr marL="698830" lvl="1" indent="-232943">
              <a:buFont typeface="+mj-lt"/>
              <a:buAutoNum type="arabicPeriod"/>
            </a:pPr>
            <a:r>
              <a:rPr lang="en-US" sz="1600" b="1" dirty="0" smtClean="0"/>
              <a:t>Over a</a:t>
            </a:r>
            <a:r>
              <a:rPr lang="en-US" sz="1600" b="1" baseline="0" dirty="0" smtClean="0"/>
              <a:t> </a:t>
            </a:r>
            <a:r>
              <a:rPr lang="en-US" sz="1600" b="1" dirty="0" smtClean="0"/>
              <a:t>life time-the chance of PTSD is 5% for men and 10% for women; of those, 50% recover by a year.</a:t>
            </a:r>
          </a:p>
          <a:p>
            <a:pPr marL="698830" lvl="1" indent="-232943">
              <a:buFont typeface="+mj-lt"/>
              <a:buAutoNum type="arabicPeriod"/>
            </a:pPr>
            <a:r>
              <a:rPr lang="en-US" sz="1600" b="1" dirty="0" smtClean="0"/>
              <a:t>Only about 10% (SWAG estimate) of first responders going into towers ended up with PTSD</a:t>
            </a:r>
          </a:p>
          <a:p>
            <a:pPr marL="698830" lvl="1" indent="-232943">
              <a:buFont typeface="+mj-lt"/>
              <a:buAutoNum type="arabicPeriod"/>
            </a:pPr>
            <a:endParaRPr lang="en-US" sz="1600" b="1" dirty="0"/>
          </a:p>
          <a:p>
            <a:pPr marL="349415" indent="-349415">
              <a:buFont typeface="+mj-lt"/>
              <a:buAutoNum type="arabicPeriod"/>
            </a:pPr>
            <a:r>
              <a:rPr lang="en-US" sz="1600" b="1" dirty="0"/>
              <a:t>Reliving – victim relives trauma in dreams or intrusive flashbacks (or the opposite, can’t recall the event).</a:t>
            </a:r>
          </a:p>
          <a:p>
            <a:pPr lvl="1"/>
            <a:r>
              <a:rPr lang="en-US" sz="1600" b="1" dirty="0"/>
              <a:t> Anxiety – avoids anything connected with the trauma.  Difficulty falling asleep.  Can’t concentrate.  Startles easily.</a:t>
            </a:r>
          </a:p>
          <a:p>
            <a:pPr lvl="1"/>
            <a:r>
              <a:rPr lang="en-US" sz="1600" b="1" dirty="0"/>
              <a:t>Numbness – becomes numb to life.  Feels detached and estranged from people.</a:t>
            </a:r>
          </a:p>
          <a:p>
            <a:pPr lvl="1"/>
            <a:r>
              <a:rPr lang="en-US" sz="1600" b="1" dirty="0"/>
              <a:t>Thoughts of suicide – often these are acted on</a:t>
            </a:r>
          </a:p>
          <a:p>
            <a:pPr lvl="1"/>
            <a:endParaRPr lang="en-US" sz="16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27</a:t>
            </a:fld>
            <a:endParaRPr lang="en-US"/>
          </a:p>
        </p:txBody>
      </p:sp>
    </p:spTree>
    <p:extLst>
      <p:ext uri="{BB962C8B-B14F-4D97-AF65-F5344CB8AC3E}">
        <p14:creationId xmlns:p14="http://schemas.microsoft.com/office/powerpoint/2010/main" val="86152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Important to remember that our inmates have</a:t>
            </a:r>
            <a:r>
              <a:rPr lang="en-US" sz="1400" b="1" baseline="0" dirty="0" smtClean="0"/>
              <a:t> likely been e</a:t>
            </a:r>
            <a:r>
              <a:rPr lang="en-US" sz="1400" b="1" dirty="0" smtClean="0"/>
              <a:t>xposed to personal and community violence</a:t>
            </a:r>
          </a:p>
          <a:p>
            <a:r>
              <a:rPr lang="en-US" sz="1400" b="1" dirty="0" smtClean="0"/>
              <a:t>People</a:t>
            </a:r>
            <a:r>
              <a:rPr lang="en-US" sz="1400" b="1" baseline="0" dirty="0" smtClean="0"/>
              <a:t> may experience an event and recover with little to no emotional scars</a:t>
            </a:r>
          </a:p>
          <a:p>
            <a:r>
              <a:rPr lang="en-US" sz="1400" b="1" baseline="0" dirty="0" smtClean="0"/>
              <a:t>More vulnerable people may experience more severe impact which can lead to risk of trauma</a:t>
            </a:r>
            <a:endParaRPr lang="en-US" sz="1400" b="1" dirty="0" smtClean="0"/>
          </a:p>
          <a:p>
            <a:r>
              <a:rPr lang="en-US" sz="1400" b="1" dirty="0" smtClean="0"/>
              <a:t>Behaviors may be pervasive-seemingly unrelated to a trauma</a:t>
            </a:r>
          </a:p>
          <a:p>
            <a:r>
              <a:rPr lang="en-US" sz="1400" b="1" dirty="0" smtClean="0"/>
              <a:t>Coping mechanism</a:t>
            </a:r>
          </a:p>
          <a:p>
            <a:r>
              <a:rPr lang="en-US" sz="1400" b="1" dirty="0" smtClean="0"/>
              <a:t>Trying to figure out how to</a:t>
            </a:r>
            <a:r>
              <a:rPr lang="en-US" sz="1400" b="1" baseline="0" dirty="0" smtClean="0"/>
              <a:t> avoid being hurt</a:t>
            </a:r>
            <a:endParaRPr lang="en-US" sz="1400" b="1" dirty="0" smtClean="0"/>
          </a:p>
          <a:p>
            <a:r>
              <a:rPr lang="en-US" sz="1400" b="1" dirty="0" smtClean="0"/>
              <a:t>The majority of people with behavioral health issues that are involved with the justice system have significant histories of trauma</a:t>
            </a:r>
          </a:p>
          <a:p>
            <a:r>
              <a:rPr lang="en-US" sz="1400" b="1" dirty="0" smtClean="0"/>
              <a:t>Personality Disorders</a:t>
            </a:r>
          </a:p>
          <a:p>
            <a:r>
              <a:rPr lang="en-US" sz="1400" b="1" dirty="0" smtClean="0"/>
              <a:t>May</a:t>
            </a:r>
            <a:r>
              <a:rPr lang="en-US" sz="1400" b="1" baseline="0" dirty="0" smtClean="0"/>
              <a:t> not connect reactions to certain events to a traumatic event</a:t>
            </a:r>
            <a:endParaRPr lang="en-US" sz="1400" b="1" dirty="0" smtClean="0"/>
          </a:p>
          <a:p>
            <a:endParaRPr lang="en-US" sz="1400" b="1" dirty="0"/>
          </a:p>
        </p:txBody>
      </p:sp>
      <p:sp>
        <p:nvSpPr>
          <p:cNvPr id="4" name="Slide Number Placeholder 3"/>
          <p:cNvSpPr>
            <a:spLocks noGrp="1"/>
          </p:cNvSpPr>
          <p:nvPr>
            <p:ph type="sldNum" sz="quarter" idx="10"/>
          </p:nvPr>
        </p:nvSpPr>
        <p:spPr/>
        <p:txBody>
          <a:bodyPr/>
          <a:lstStyle/>
          <a:p>
            <a:fld id="{8D8FF192-9AF9-47EE-B25C-D69D185253D7}" type="slidenum">
              <a:rPr lang="en-US" smtClean="0"/>
              <a:t>28</a:t>
            </a:fld>
            <a:endParaRPr lang="en-US"/>
          </a:p>
        </p:txBody>
      </p:sp>
    </p:spTree>
    <p:extLst>
      <p:ext uri="{BB962C8B-B14F-4D97-AF65-F5344CB8AC3E}">
        <p14:creationId xmlns:p14="http://schemas.microsoft.com/office/powerpoint/2010/main" val="936971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Saying “no” to help</a:t>
            </a:r>
          </a:p>
          <a:p>
            <a:r>
              <a:rPr lang="en-US" sz="1400" b="1" dirty="0" smtClean="0"/>
              <a:t>Resistance to authority</a:t>
            </a:r>
          </a:p>
          <a:p>
            <a:r>
              <a:rPr lang="en-US" sz="1400" b="1" dirty="0" smtClean="0"/>
              <a:t>Withdrawal</a:t>
            </a:r>
          </a:p>
          <a:p>
            <a:r>
              <a:rPr lang="en-US" sz="1400" b="1" dirty="0" smtClean="0"/>
              <a:t>Submissiveness to others</a:t>
            </a:r>
          </a:p>
          <a:p>
            <a:r>
              <a:rPr lang="en-US" sz="1400" b="1" dirty="0" smtClean="0"/>
              <a:t>Gender differences in response to trauma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8FF192-9AF9-47EE-B25C-D69D185253D7}" type="slidenum">
              <a:rPr lang="en-US" smtClean="0"/>
              <a:t>29</a:t>
            </a:fld>
            <a:endParaRPr lang="en-US"/>
          </a:p>
        </p:txBody>
      </p:sp>
    </p:spTree>
    <p:extLst>
      <p:ext uri="{BB962C8B-B14F-4D97-AF65-F5344CB8AC3E}">
        <p14:creationId xmlns:p14="http://schemas.microsoft.com/office/powerpoint/2010/main" val="82704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87350"/>
            <a:ext cx="2478087" cy="1858963"/>
          </a:xfrm>
        </p:spPr>
      </p:sp>
      <p:sp>
        <p:nvSpPr>
          <p:cNvPr id="3" name="Notes Placeholder 2"/>
          <p:cNvSpPr>
            <a:spLocks noGrp="1"/>
          </p:cNvSpPr>
          <p:nvPr>
            <p:ph type="body" idx="1"/>
          </p:nvPr>
        </p:nvSpPr>
        <p:spPr>
          <a:xfrm>
            <a:off x="701040" y="2479040"/>
            <a:ext cx="5608320" cy="6739890"/>
          </a:xfrm>
        </p:spPr>
        <p:txBody>
          <a:bodyPr/>
          <a:lstStyle/>
          <a:p>
            <a:pPr marL="465887" lvl="1" indent="0">
              <a:buFont typeface="Wingdings" pitchFamily="2" charset="2"/>
              <a:buNone/>
            </a:pPr>
            <a:r>
              <a:rPr lang="en-US" sz="1600" b="1" dirty="0" smtClean="0"/>
              <a:t>Our intentional mind is similar to a small person</a:t>
            </a:r>
            <a:r>
              <a:rPr lang="en-US" sz="1600" b="1" baseline="0" dirty="0" smtClean="0"/>
              <a:t> </a:t>
            </a:r>
            <a:r>
              <a:rPr lang="en-US" sz="1600" b="1" dirty="0" smtClean="0"/>
              <a:t>riding an</a:t>
            </a:r>
            <a:r>
              <a:rPr lang="en-US" sz="1600" b="1" baseline="0" dirty="0" smtClean="0"/>
              <a:t> elephant. Why?</a:t>
            </a:r>
            <a:endParaRPr lang="en-US" sz="1600" b="1" dirty="0" smtClean="0"/>
          </a:p>
          <a:p>
            <a:pPr marL="465887" lvl="1" indent="0">
              <a:buFont typeface="Wingdings" pitchFamily="2" charset="2"/>
              <a:buNone/>
            </a:pPr>
            <a:endParaRPr lang="en-US" sz="1600" b="1" dirty="0" smtClean="0"/>
          </a:p>
          <a:p>
            <a:pPr marL="465887" lvl="1" indent="0">
              <a:buFont typeface="Wingdings" pitchFamily="2" charset="2"/>
              <a:buNone/>
            </a:pPr>
            <a:r>
              <a:rPr lang="en-US" sz="1600" b="1" dirty="0" smtClean="0"/>
              <a:t>How we were raised impacts how we respond</a:t>
            </a:r>
          </a:p>
          <a:p>
            <a:pPr marL="465887" lvl="1" indent="0">
              <a:buFont typeface="Wingdings" pitchFamily="2" charset="2"/>
              <a:buNone/>
            </a:pPr>
            <a:endParaRPr lang="en-US" sz="1600" b="1" dirty="0" smtClean="0"/>
          </a:p>
          <a:p>
            <a:pPr marL="465887" lvl="1" indent="0">
              <a:buFont typeface="Wingdings" pitchFamily="2" charset="2"/>
              <a:buNone/>
            </a:pPr>
            <a:r>
              <a:rPr lang="en-US" sz="1600" b="1" dirty="0" smtClean="0"/>
              <a:t>Life experiences impact how we respond</a:t>
            </a:r>
          </a:p>
          <a:p>
            <a:pPr marL="465887" lvl="1" indent="0">
              <a:buFont typeface="Wingdings" pitchFamily="2" charset="2"/>
              <a:buNone/>
            </a:pPr>
            <a:endParaRPr lang="en-US" sz="1600" b="1" dirty="0" smtClean="0"/>
          </a:p>
          <a:p>
            <a:pPr marL="465887" lvl="1" indent="0">
              <a:buFont typeface="Wingdings" pitchFamily="2" charset="2"/>
              <a:buNone/>
            </a:pPr>
            <a:r>
              <a:rPr lang="en-US" sz="1600" b="1" dirty="0" smtClean="0"/>
              <a:t>Key is to change how we respond</a:t>
            </a:r>
          </a:p>
          <a:p>
            <a:pPr marL="465887" lvl="1" indent="0">
              <a:buFont typeface="Wingdings" pitchFamily="2" charset="2"/>
              <a:buNone/>
            </a:pPr>
            <a:endParaRPr lang="en-US" sz="1600" b="1" dirty="0" smtClean="0"/>
          </a:p>
          <a:p>
            <a:pPr marL="465887" lvl="1" indent="0">
              <a:buFont typeface="Wingdings" pitchFamily="2" charset="2"/>
              <a:buNone/>
            </a:pPr>
            <a:r>
              <a:rPr lang="en-US" sz="1600" b="1" dirty="0" smtClean="0"/>
              <a:t>If we think a person</a:t>
            </a:r>
            <a:r>
              <a:rPr lang="en-US" sz="1600" b="1" baseline="0" dirty="0" smtClean="0"/>
              <a:t> is dangerous then reacting by force seems to make sense B/C this is how we think</a:t>
            </a:r>
          </a:p>
          <a:p>
            <a:pPr marL="465887" lvl="1" indent="0">
              <a:buFont typeface="Wingdings" pitchFamily="2" charset="2"/>
              <a:buNone/>
            </a:pPr>
            <a:endParaRPr lang="en-US" sz="1600" b="1" baseline="0" dirty="0" smtClean="0"/>
          </a:p>
          <a:p>
            <a:pPr marL="465887" lvl="1" indent="0">
              <a:buFont typeface="Wingdings" pitchFamily="2" charset="2"/>
              <a:buNone/>
            </a:pPr>
            <a:r>
              <a:rPr lang="en-US" sz="1600" b="1" baseline="0" dirty="0" smtClean="0"/>
              <a:t>If we think a person may be afraid/desperate we will typically respond from a place of safety</a:t>
            </a:r>
            <a:endParaRPr lang="en-US" sz="1600" b="1" dirty="0" smtClean="0"/>
          </a:p>
          <a:p>
            <a:pPr marL="465887" lvl="1" indent="0">
              <a:buFont typeface="Wingdings" pitchFamily="2" charset="2"/>
              <a:buNone/>
            </a:pPr>
            <a:endParaRPr lang="en-US" sz="16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3</a:t>
            </a:fld>
            <a:endParaRPr lang="en-US"/>
          </a:p>
        </p:txBody>
      </p:sp>
    </p:spTree>
    <p:extLst>
      <p:ext uri="{BB962C8B-B14F-4D97-AF65-F5344CB8AC3E}">
        <p14:creationId xmlns:p14="http://schemas.microsoft.com/office/powerpoint/2010/main" val="1415956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Avoidance is common but can lead to longer term anxiety. Initially it is helpful as the person may avoid places or people who</a:t>
            </a:r>
            <a:r>
              <a:rPr lang="en-US" sz="1400" b="1" baseline="0" dirty="0" smtClean="0"/>
              <a:t> </a:t>
            </a:r>
            <a:r>
              <a:rPr lang="en-US" sz="1400" b="1" baseline="0" dirty="0" err="1" smtClean="0"/>
              <a:t>hamed</a:t>
            </a:r>
            <a:r>
              <a:rPr lang="en-US" sz="1400" b="1" baseline="0" dirty="0" smtClean="0"/>
              <a:t> </a:t>
            </a:r>
            <a:r>
              <a:rPr lang="en-US" sz="1400" b="1" baseline="0" dirty="0" err="1" smtClean="0"/>
              <a:t>tehm</a:t>
            </a:r>
            <a:r>
              <a:rPr lang="en-US" sz="1400" b="1" baseline="0" dirty="0" smtClean="0"/>
              <a:t> but over time this anxiety may increase and can lead to perceiving </a:t>
            </a:r>
            <a:r>
              <a:rPr lang="en-US" sz="1400" b="1" baseline="0" dirty="0" err="1" smtClean="0"/>
              <a:t>situatons</a:t>
            </a:r>
            <a:r>
              <a:rPr lang="en-US" sz="1400" b="1" baseline="0" dirty="0" smtClean="0"/>
              <a:t> as dangerous when there is no validity to the danger. Can lead to emotional disconnection in relationships. This is b/c the person may not be able to tolerate strong emotions associated with a certain event.</a:t>
            </a:r>
            <a:endParaRPr lang="en-US" sz="1400" b="1" dirty="0" smtClean="0"/>
          </a:p>
          <a:p>
            <a:endParaRPr lang="en-US" sz="1400" b="1" dirty="0" smtClean="0"/>
          </a:p>
          <a:p>
            <a:r>
              <a:rPr lang="en-US" sz="1400" b="1" dirty="0" smtClean="0"/>
              <a:t>Trauma stress usually results in 2 extremes-feeling too much or too little</a:t>
            </a:r>
          </a:p>
          <a:p>
            <a:r>
              <a:rPr lang="en-US" sz="1400" b="1" dirty="0" smtClean="0"/>
              <a:t>Triggers</a:t>
            </a:r>
            <a:r>
              <a:rPr lang="en-US" sz="1400" b="1" baseline="0" dirty="0" smtClean="0"/>
              <a:t> may set feelings off-can</a:t>
            </a:r>
            <a:r>
              <a:rPr lang="en-US" sz="1400" b="1" dirty="0" smtClean="0"/>
              <a:t> be identified, but many are subtle and can catch the individual off guard</a:t>
            </a:r>
            <a:r>
              <a:rPr lang="en-US" sz="1400" b="1" baseline="0" dirty="0" smtClean="0"/>
              <a:t> such as:</a:t>
            </a:r>
            <a:endParaRPr lang="en-US" sz="1400" b="1" dirty="0" smtClean="0"/>
          </a:p>
          <a:p>
            <a:endParaRPr lang="en-US" sz="1400" b="1" dirty="0" smtClean="0"/>
          </a:p>
          <a:p>
            <a:r>
              <a:rPr lang="en-US" sz="1400" b="1" dirty="0" smtClean="0"/>
              <a:t>Sensory: noise, smell, visual, or physical sensation</a:t>
            </a:r>
          </a:p>
          <a:p>
            <a:endParaRPr lang="en-US" sz="1400" b="1" dirty="0" smtClean="0"/>
          </a:p>
          <a:p>
            <a:r>
              <a:rPr lang="en-US" sz="1400" b="1" dirty="0" smtClean="0"/>
              <a:t>Cognitive Triad of Stress</a:t>
            </a:r>
          </a:p>
          <a:p>
            <a:r>
              <a:rPr lang="en-US" sz="1400" b="1" dirty="0" smtClean="0"/>
              <a:t>Views abut world-dangerous place, people are untrustworthy</a:t>
            </a:r>
          </a:p>
          <a:p>
            <a:r>
              <a:rPr lang="en-US" sz="1400" b="1" dirty="0" smtClean="0"/>
              <a:t>Views about self-I’m damaged, worthless, my fault</a:t>
            </a:r>
          </a:p>
          <a:p>
            <a:r>
              <a:rPr lang="en-US" sz="1400" b="1" dirty="0" smtClean="0"/>
              <a:t>Views abut future-pessimism, things will never be the same, bad things will always happen to me</a:t>
            </a:r>
          </a:p>
          <a:p>
            <a:endParaRPr lang="en-US" sz="1400" b="1" dirty="0" smtClean="0"/>
          </a:p>
          <a:p>
            <a:endParaRPr lang="en-US" sz="1400" b="1" dirty="0" smtClean="0"/>
          </a:p>
          <a:p>
            <a:endParaRPr lang="en-US" sz="1400" b="1" dirty="0" smtClean="0"/>
          </a:p>
          <a:p>
            <a:endParaRPr lang="en-US" sz="1400" b="1" dirty="0" smtClean="0"/>
          </a:p>
          <a:p>
            <a:r>
              <a:rPr lang="en-US" sz="1400" b="1" dirty="0" smtClean="0"/>
              <a:t>Guilt and shame are two of the most common and difficult emotions to be dealt with in healing.</a:t>
            </a:r>
          </a:p>
          <a:p>
            <a:endParaRPr lang="en-US" sz="1400" b="1" dirty="0" smtClean="0"/>
          </a:p>
          <a:p>
            <a:r>
              <a:rPr lang="en-US" sz="1400" b="1" dirty="0" smtClean="0"/>
              <a:t>Emotional pain can be uncontrollable</a:t>
            </a:r>
          </a:p>
          <a:p>
            <a:r>
              <a:rPr lang="en-US" sz="1400" b="1" dirty="0" smtClean="0"/>
              <a:t>“Never” feel safe</a:t>
            </a:r>
            <a:endParaRPr lang="en-US" sz="14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30</a:t>
            </a:fld>
            <a:endParaRPr lang="en-US"/>
          </a:p>
        </p:txBody>
      </p:sp>
    </p:spTree>
    <p:extLst>
      <p:ext uri="{BB962C8B-B14F-4D97-AF65-F5344CB8AC3E}">
        <p14:creationId xmlns:p14="http://schemas.microsoft.com/office/powerpoint/2010/main" val="600826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Occurs more when a trauma occurred at a young age</a:t>
            </a:r>
          </a:p>
          <a:p>
            <a:endParaRPr lang="en-US" sz="1400" b="1" dirty="0" smtClean="0"/>
          </a:p>
          <a:p>
            <a:r>
              <a:rPr lang="en-US" sz="1400" b="1" dirty="0" smtClean="0"/>
              <a:t>Survivors may have difficulty identifying feelings for various reasons, such as:</a:t>
            </a:r>
          </a:p>
          <a:p>
            <a:endParaRPr lang="en-US" sz="1400" b="1" dirty="0" smtClean="0"/>
          </a:p>
          <a:p>
            <a:r>
              <a:rPr lang="en-US" sz="1400" b="1" dirty="0" smtClean="0"/>
              <a:t>Lack of experience with emotional expression in their family or natural environment;</a:t>
            </a:r>
          </a:p>
          <a:p>
            <a:endParaRPr lang="en-US" sz="1400" b="1" dirty="0" smtClean="0"/>
          </a:p>
          <a:p>
            <a:r>
              <a:rPr lang="en-US" sz="1400" b="1" dirty="0" smtClean="0"/>
              <a:t>May associate strong feelings with past trauma;</a:t>
            </a:r>
          </a:p>
          <a:p>
            <a:endParaRPr lang="en-US" sz="1400" b="1" dirty="0" smtClean="0"/>
          </a:p>
          <a:p>
            <a:endParaRPr lang="en-US" sz="1400" b="1" dirty="0" smtClean="0"/>
          </a:p>
          <a:p>
            <a:r>
              <a:rPr lang="en-US" sz="1400" b="1" dirty="0" smtClean="0"/>
              <a:t>Youth exposed to trauma often have difficulties regulating their emotions. They may</a:t>
            </a:r>
          </a:p>
          <a:p>
            <a:r>
              <a:rPr lang="en-US" sz="1400" b="1" dirty="0" smtClean="0"/>
              <a:t>be aggressive and defensive or appear withdrawn and disconnected. These survival responses</a:t>
            </a:r>
          </a:p>
          <a:p>
            <a:r>
              <a:rPr lang="en-US" sz="1400" b="1" dirty="0" smtClean="0"/>
              <a:t>can become so much a part of how a child operates in the world that it is difficult for adults to</a:t>
            </a:r>
          </a:p>
          <a:p>
            <a:r>
              <a:rPr lang="en-US" sz="1400" b="1" dirty="0" smtClean="0"/>
              <a:t>identify behaviors as trauma-related responses. Without considering trauma, we run the risk of</a:t>
            </a:r>
          </a:p>
          <a:p>
            <a:r>
              <a:rPr lang="en-US" sz="1400" b="1" dirty="0" smtClean="0"/>
              <a:t>misunderstanding and mislabeling the core issues our students may be facing.</a:t>
            </a:r>
          </a:p>
          <a:p>
            <a:r>
              <a:rPr lang="en-US" sz="1400" b="1" dirty="0" smtClean="0"/>
              <a:t>May believe emotional expression is too dangerous; may fear it will lead to feeling out of control;</a:t>
            </a:r>
          </a:p>
          <a:p>
            <a:endParaRPr lang="en-US" sz="1400" b="1" dirty="0" smtClean="0"/>
          </a:p>
          <a:p>
            <a:r>
              <a:rPr lang="en-US" sz="1400" b="1" dirty="0" smtClean="0"/>
              <a:t>May deny that they have any feelings associated with their trauma.</a:t>
            </a:r>
          </a:p>
          <a:p>
            <a:endParaRPr lang="en-US" sz="14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31</a:t>
            </a:fld>
            <a:endParaRPr lang="en-US"/>
          </a:p>
        </p:txBody>
      </p:sp>
    </p:spTree>
    <p:extLst>
      <p:ext uri="{BB962C8B-B14F-4D97-AF65-F5344CB8AC3E}">
        <p14:creationId xmlns:p14="http://schemas.microsoft.com/office/powerpoint/2010/main" val="2283428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600" b="1" dirty="0"/>
          </a:p>
          <a:p>
            <a:pPr marL="174708" indent="-174708">
              <a:buFont typeface="Wingdings" panose="05000000000000000000" pitchFamily="2" charset="2"/>
              <a:buChar char="q"/>
            </a:pPr>
            <a:r>
              <a:rPr lang="en-US" sz="1600" b="1" dirty="0" smtClean="0"/>
              <a:t>Children of traumatized parents are more vulnerable to traumatic events</a:t>
            </a:r>
          </a:p>
          <a:p>
            <a:pPr marL="0" indent="0">
              <a:buFont typeface="Wingdings" panose="05000000000000000000" pitchFamily="2" charset="2"/>
              <a:buNone/>
            </a:pPr>
            <a:endParaRPr lang="en-US" sz="16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32</a:t>
            </a:fld>
            <a:endParaRPr lang="en-US"/>
          </a:p>
        </p:txBody>
      </p:sp>
    </p:spTree>
    <p:extLst>
      <p:ext uri="{BB962C8B-B14F-4D97-AF65-F5344CB8AC3E}">
        <p14:creationId xmlns:p14="http://schemas.microsoft.com/office/powerpoint/2010/main" val="3527109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Reactions are a normal reaction to abnormal circumstances which may have </a:t>
            </a:r>
            <a:r>
              <a:rPr lang="en-US" dirty="0" err="1" smtClean="0"/>
              <a:t>fiormed</a:t>
            </a:r>
            <a:r>
              <a:rPr lang="en-US" baseline="0" dirty="0" smtClean="0"/>
              <a:t> during the developmental phase</a:t>
            </a: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33</a:t>
            </a:fld>
            <a:endParaRPr lang="en-US"/>
          </a:p>
        </p:txBody>
      </p:sp>
    </p:spTree>
    <p:extLst>
      <p:ext uri="{BB962C8B-B14F-4D97-AF65-F5344CB8AC3E}">
        <p14:creationId xmlns:p14="http://schemas.microsoft.com/office/powerpoint/2010/main" val="1139406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78933" y="3486150"/>
            <a:ext cx="5608320" cy="5965190"/>
          </a:xfrm>
        </p:spPr>
        <p:txBody>
          <a:bodyPr/>
          <a:lstStyle/>
          <a:p>
            <a:pPr marL="174708" indent="-174708">
              <a:buFont typeface="Wingdings" pitchFamily="2" charset="2"/>
              <a:buChar char="q"/>
            </a:pPr>
            <a:r>
              <a:rPr lang="en-US" sz="2000" b="1" dirty="0" smtClean="0"/>
              <a:t>Efficacy=usefulness, effectiveness</a:t>
            </a:r>
            <a:endParaRPr lang="en-US" sz="2000" b="1" dirty="0"/>
          </a:p>
        </p:txBody>
      </p:sp>
      <p:sp>
        <p:nvSpPr>
          <p:cNvPr id="2" name="Slide Image Placeholder 1"/>
          <p:cNvSpPr>
            <a:spLocks noGrp="1" noRot="1" noChangeAspect="1"/>
          </p:cNvSpPr>
          <p:nvPr>
            <p:ph type="sldImg"/>
          </p:nvPr>
        </p:nvSpPr>
        <p:spPr>
          <a:xfrm>
            <a:off x="1881188" y="542925"/>
            <a:ext cx="3819525" cy="2865438"/>
          </a:xfrm>
        </p:spPr>
      </p:sp>
      <p:sp>
        <p:nvSpPr>
          <p:cNvPr id="4" name="Slide Number Placeholder 3"/>
          <p:cNvSpPr>
            <a:spLocks noGrp="1"/>
          </p:cNvSpPr>
          <p:nvPr>
            <p:ph type="sldNum" sz="quarter" idx="10"/>
          </p:nvPr>
        </p:nvSpPr>
        <p:spPr/>
        <p:txBody>
          <a:bodyPr/>
          <a:lstStyle/>
          <a:p>
            <a:fld id="{856E7A81-82CD-445B-888C-547F591B0E41}" type="slidenum">
              <a:rPr lang="en-US" smtClean="0"/>
              <a:pPr/>
              <a:t>34</a:t>
            </a:fld>
            <a:endParaRPr lang="en-US"/>
          </a:p>
        </p:txBody>
      </p:sp>
    </p:spTree>
    <p:extLst>
      <p:ext uri="{BB962C8B-B14F-4D97-AF65-F5344CB8AC3E}">
        <p14:creationId xmlns:p14="http://schemas.microsoft.com/office/powerpoint/2010/main" val="4104275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87350"/>
            <a:ext cx="3073400" cy="2305050"/>
          </a:xfrm>
        </p:spPr>
      </p:sp>
      <p:sp>
        <p:nvSpPr>
          <p:cNvPr id="3" name="Notes Placeholder 2"/>
          <p:cNvSpPr>
            <a:spLocks noGrp="1"/>
          </p:cNvSpPr>
          <p:nvPr>
            <p:ph type="body" idx="1"/>
          </p:nvPr>
        </p:nvSpPr>
        <p:spPr>
          <a:xfrm>
            <a:off x="778933" y="3098800"/>
            <a:ext cx="5608320" cy="5965190"/>
          </a:xfrm>
        </p:spPr>
        <p:txBody>
          <a:bodyPr/>
          <a:lstStyle/>
          <a:p>
            <a:pPr marL="0" indent="0">
              <a:buFont typeface="Wingdings" pitchFamily="2" charset="2"/>
              <a:buNone/>
            </a:pPr>
            <a:r>
              <a:rPr lang="en-US" sz="2000" b="1" dirty="0" smtClean="0"/>
              <a:t>Staff Wellness</a:t>
            </a:r>
            <a:endParaRPr lang="en-US" sz="2000" b="1" dirty="0"/>
          </a:p>
          <a:p>
            <a:pPr marL="174708" indent="-174708">
              <a:buFont typeface="Wingdings" pitchFamily="2" charset="2"/>
              <a:buChar char="q"/>
            </a:pPr>
            <a:r>
              <a:rPr lang="en-US" sz="2000" b="1" dirty="0" smtClean="0"/>
              <a:t>Staff may have experienced trauma and are exposed to others who have experienced trauma on a daily basis.</a:t>
            </a:r>
          </a:p>
          <a:p>
            <a:pPr marL="174708" indent="-174708">
              <a:buFont typeface="Wingdings" pitchFamily="2" charset="2"/>
              <a:buChar char="q"/>
            </a:pPr>
            <a:r>
              <a:rPr lang="en-US" sz="2000" b="1" dirty="0" smtClean="0"/>
              <a:t>Experiencing/seeing traumatic events can alter our feelings about ourselves, other people, and environment </a:t>
            </a:r>
          </a:p>
          <a:p>
            <a:pPr marL="174708" indent="-174708">
              <a:buFont typeface="Wingdings" pitchFamily="2" charset="2"/>
              <a:buChar char="q"/>
            </a:pPr>
            <a:r>
              <a:rPr lang="en-US" sz="2000" b="1" dirty="0" smtClean="0"/>
              <a:t>Stress triggers the fight/flight. Regardless</a:t>
            </a:r>
            <a:r>
              <a:rPr lang="en-US" sz="2000" b="1" baseline="0" dirty="0" smtClean="0"/>
              <a:t> of what it is that causes you stress when you reach the maximum that only you can determine your body kicks in fight or flight.</a:t>
            </a:r>
            <a:endParaRPr lang="en-US" sz="2000" b="1" dirty="0" smtClean="0"/>
          </a:p>
          <a:p>
            <a:pPr marL="174708" indent="-174708">
              <a:buFont typeface="Wingdings" pitchFamily="2" charset="2"/>
              <a:buChar char="q"/>
            </a:pPr>
            <a:endParaRPr lang="en-US" sz="2000" b="1" dirty="0" smtClean="0"/>
          </a:p>
          <a:p>
            <a:pPr marL="0" indent="0">
              <a:buFont typeface="Wingdings" pitchFamily="2" charset="2"/>
              <a:buNone/>
            </a:pPr>
            <a:endParaRPr lang="en-US" sz="20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35</a:t>
            </a:fld>
            <a:endParaRPr lang="en-US"/>
          </a:p>
        </p:txBody>
      </p:sp>
    </p:spTree>
    <p:extLst>
      <p:ext uri="{BB962C8B-B14F-4D97-AF65-F5344CB8AC3E}">
        <p14:creationId xmlns:p14="http://schemas.microsoft.com/office/powerpoint/2010/main" val="2255818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87350"/>
            <a:ext cx="3073400" cy="2305050"/>
          </a:xfrm>
        </p:spPr>
      </p:sp>
      <p:sp>
        <p:nvSpPr>
          <p:cNvPr id="3" name="Notes Placeholder 2"/>
          <p:cNvSpPr>
            <a:spLocks noGrp="1"/>
          </p:cNvSpPr>
          <p:nvPr>
            <p:ph type="body" idx="1"/>
          </p:nvPr>
        </p:nvSpPr>
        <p:spPr>
          <a:xfrm>
            <a:off x="778933" y="3098800"/>
            <a:ext cx="5608320" cy="5965190"/>
          </a:xfrm>
        </p:spPr>
        <p:txBody>
          <a:bodyPr/>
          <a:lstStyle/>
          <a:p>
            <a:pPr marL="0" indent="0">
              <a:buFont typeface="Wingdings" pitchFamily="2" charset="2"/>
              <a:buNone/>
            </a:pPr>
            <a:r>
              <a:rPr lang="en-US" sz="2000" b="1" dirty="0" smtClean="0"/>
              <a:t>Staff Wellness</a:t>
            </a:r>
            <a:endParaRPr lang="en-US" sz="2000" b="1" dirty="0"/>
          </a:p>
          <a:p>
            <a:pPr marL="174708" indent="-174708">
              <a:buFont typeface="Wingdings" pitchFamily="2" charset="2"/>
              <a:buChar char="q"/>
            </a:pPr>
            <a:r>
              <a:rPr lang="en-US" sz="2000" b="1" dirty="0" smtClean="0"/>
              <a:t>Staff may have experienced trauma and are exposed to others who have experienced trauma on a daily basis.</a:t>
            </a:r>
          </a:p>
          <a:p>
            <a:pPr marL="174708" indent="-174708">
              <a:buFont typeface="Wingdings" pitchFamily="2" charset="2"/>
              <a:buChar char="q"/>
            </a:pPr>
            <a:r>
              <a:rPr lang="en-US" sz="2000" b="1" dirty="0" smtClean="0"/>
              <a:t>Experiencing/seeing traumatic events can alter our feelings about ourselves, other people, and environment </a:t>
            </a:r>
          </a:p>
          <a:p>
            <a:pPr marL="174708" indent="-174708">
              <a:buFont typeface="Wingdings" pitchFamily="2" charset="2"/>
              <a:buChar char="q"/>
            </a:pPr>
            <a:r>
              <a:rPr lang="en-US" sz="2000" b="1" dirty="0" smtClean="0"/>
              <a:t>Stress triggers the fight/flight. Regardless</a:t>
            </a:r>
            <a:r>
              <a:rPr lang="en-US" sz="2000" b="1" baseline="0" dirty="0" smtClean="0"/>
              <a:t> of what it is that causes you stress when you reach the maximum that only you can determine your body kicks in fight or flight.</a:t>
            </a:r>
            <a:endParaRPr lang="en-US" sz="2000" b="1" dirty="0" smtClean="0"/>
          </a:p>
          <a:p>
            <a:pPr marL="0" indent="0">
              <a:buFont typeface="Wingdings" pitchFamily="2" charset="2"/>
              <a:buNone/>
            </a:pPr>
            <a:endParaRPr lang="en-US" sz="20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36</a:t>
            </a:fld>
            <a:endParaRPr lang="en-US"/>
          </a:p>
        </p:txBody>
      </p:sp>
    </p:spTree>
    <p:extLst>
      <p:ext uri="{BB962C8B-B14F-4D97-AF65-F5344CB8AC3E}">
        <p14:creationId xmlns:p14="http://schemas.microsoft.com/office/powerpoint/2010/main" val="1827079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87350"/>
            <a:ext cx="3073400" cy="2305050"/>
          </a:xfrm>
        </p:spPr>
      </p:sp>
      <p:sp>
        <p:nvSpPr>
          <p:cNvPr id="3" name="Notes Placeholder 2"/>
          <p:cNvSpPr>
            <a:spLocks noGrp="1"/>
          </p:cNvSpPr>
          <p:nvPr>
            <p:ph type="body" idx="1"/>
          </p:nvPr>
        </p:nvSpPr>
        <p:spPr>
          <a:xfrm>
            <a:off x="778933" y="3098800"/>
            <a:ext cx="5608320" cy="5965190"/>
          </a:xfrm>
        </p:spPr>
        <p:txBody>
          <a:bodyPr/>
          <a:lstStyle/>
          <a:p>
            <a:pPr marL="0" indent="0">
              <a:buFont typeface="Wingdings" pitchFamily="2" charset="2"/>
              <a:buNone/>
            </a:pPr>
            <a:endParaRPr lang="en-US" sz="20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37</a:t>
            </a:fld>
            <a:endParaRPr lang="en-US"/>
          </a:p>
        </p:txBody>
      </p:sp>
    </p:spTree>
    <p:extLst>
      <p:ext uri="{BB962C8B-B14F-4D97-AF65-F5344CB8AC3E}">
        <p14:creationId xmlns:p14="http://schemas.microsoft.com/office/powerpoint/2010/main" val="3191465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6950" y="387350"/>
            <a:ext cx="3073400" cy="2305050"/>
          </a:xfrm>
        </p:spPr>
      </p:sp>
      <p:sp>
        <p:nvSpPr>
          <p:cNvPr id="3" name="Notes Placeholder 2"/>
          <p:cNvSpPr>
            <a:spLocks noGrp="1"/>
          </p:cNvSpPr>
          <p:nvPr>
            <p:ph type="body" idx="1"/>
          </p:nvPr>
        </p:nvSpPr>
        <p:spPr>
          <a:xfrm>
            <a:off x="778933" y="3098800"/>
            <a:ext cx="5608320" cy="5965190"/>
          </a:xfrm>
        </p:spPr>
        <p:txBody>
          <a:bodyPr/>
          <a:lstStyle/>
          <a:p>
            <a:pPr marL="0" indent="0">
              <a:buFont typeface="Wingdings" pitchFamily="2" charset="2"/>
              <a:buNone/>
            </a:pPr>
            <a:endParaRPr lang="en-US" sz="2000" b="1"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38</a:t>
            </a:fld>
            <a:endParaRPr lang="en-US"/>
          </a:p>
        </p:txBody>
      </p:sp>
    </p:spTree>
    <p:extLst>
      <p:ext uri="{BB962C8B-B14F-4D97-AF65-F5344CB8AC3E}">
        <p14:creationId xmlns:p14="http://schemas.microsoft.com/office/powerpoint/2010/main" val="3686834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39</a:t>
            </a:fld>
            <a:endParaRPr lang="en-US"/>
          </a:p>
        </p:txBody>
      </p:sp>
    </p:spTree>
    <p:extLst>
      <p:ext uri="{BB962C8B-B14F-4D97-AF65-F5344CB8AC3E}">
        <p14:creationId xmlns:p14="http://schemas.microsoft.com/office/powerpoint/2010/main" val="177619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87350"/>
            <a:ext cx="2478087" cy="1858963"/>
          </a:xfrm>
        </p:spPr>
      </p:sp>
      <p:sp>
        <p:nvSpPr>
          <p:cNvPr id="3" name="Notes Placeholder 2"/>
          <p:cNvSpPr>
            <a:spLocks noGrp="1"/>
          </p:cNvSpPr>
          <p:nvPr>
            <p:ph type="body" idx="1"/>
          </p:nvPr>
        </p:nvSpPr>
        <p:spPr>
          <a:xfrm>
            <a:off x="701040" y="2479040"/>
            <a:ext cx="5608320" cy="6739890"/>
          </a:xfrm>
        </p:spPr>
        <p:txBody>
          <a:bodyPr/>
          <a:lstStyle/>
          <a:p>
            <a:pPr marL="465887" lvl="1" indent="0">
              <a:buFont typeface="Wingdings" pitchFamily="2" charset="2"/>
              <a:buNone/>
            </a:pPr>
            <a:endParaRPr lang="en-US" sz="16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4</a:t>
            </a:fld>
            <a:endParaRPr lang="en-US"/>
          </a:p>
        </p:txBody>
      </p:sp>
    </p:spTree>
    <p:extLst>
      <p:ext uri="{BB962C8B-B14F-4D97-AF65-F5344CB8AC3E}">
        <p14:creationId xmlns:p14="http://schemas.microsoft.com/office/powerpoint/2010/main" val="123758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87350"/>
            <a:ext cx="2478087" cy="1858963"/>
          </a:xfrm>
        </p:spPr>
      </p:sp>
      <p:sp>
        <p:nvSpPr>
          <p:cNvPr id="3" name="Notes Placeholder 2"/>
          <p:cNvSpPr>
            <a:spLocks noGrp="1"/>
          </p:cNvSpPr>
          <p:nvPr>
            <p:ph type="body" idx="1"/>
          </p:nvPr>
        </p:nvSpPr>
        <p:spPr>
          <a:xfrm>
            <a:off x="701040" y="2479040"/>
            <a:ext cx="5608320" cy="6739890"/>
          </a:xfrm>
        </p:spPr>
        <p:txBody>
          <a:bodyPr/>
          <a:lstStyle/>
          <a:p>
            <a:pPr marL="465887" lvl="1" indent="0">
              <a:buFont typeface="Wingdings" pitchFamily="2" charset="2"/>
              <a:buNone/>
            </a:pPr>
            <a:r>
              <a:rPr lang="en-US" sz="1600" b="1" dirty="0" smtClean="0"/>
              <a:t>Females are more at risk of sexual trauma</a:t>
            </a:r>
          </a:p>
          <a:p>
            <a:pPr marL="465887" lvl="1" indent="0">
              <a:buFont typeface="Wingdings" pitchFamily="2" charset="2"/>
              <a:buNone/>
            </a:pPr>
            <a:r>
              <a:rPr lang="en-US" sz="1600" b="1" dirty="0" smtClean="0"/>
              <a:t>Men are most likely to be exposed to stressful events, physical assault and violence</a:t>
            </a:r>
          </a:p>
          <a:p>
            <a:pPr marL="465887" lvl="1" indent="0">
              <a:buFont typeface="Wingdings" pitchFamily="2" charset="2"/>
              <a:buNone/>
            </a:pPr>
            <a:r>
              <a:rPr lang="en-US" sz="1600" b="1" dirty="0" smtClean="0"/>
              <a:t>Military/veterans</a:t>
            </a:r>
          </a:p>
          <a:p>
            <a:pPr marL="465887" lvl="1" indent="0">
              <a:buFont typeface="Wingdings" pitchFamily="2" charset="2"/>
              <a:buNone/>
            </a:pPr>
            <a:r>
              <a:rPr lang="en-US" sz="1600" b="1" dirty="0" smtClean="0"/>
              <a:t>GLBT (gay, lesbian, bisexual, transsexual)</a:t>
            </a:r>
          </a:p>
          <a:p>
            <a:pPr marL="465887" lvl="1" indent="0">
              <a:buFont typeface="Wingdings" pitchFamily="2" charset="2"/>
              <a:buNone/>
            </a:pPr>
            <a:r>
              <a:rPr lang="en-US" sz="1600" b="1" dirty="0" smtClean="0"/>
              <a:t>Individuals living with mental illness</a:t>
            </a:r>
          </a:p>
          <a:p>
            <a:pPr marL="465887" lvl="1" indent="0">
              <a:buFont typeface="Wingdings" pitchFamily="2" charset="2"/>
              <a:buNone/>
            </a:pPr>
            <a:r>
              <a:rPr lang="en-US" sz="1600" b="1" dirty="0" smtClean="0"/>
              <a:t>Intellectual/developmental disabilities</a:t>
            </a:r>
          </a:p>
          <a:p>
            <a:pPr marL="465887" lvl="1" indent="0">
              <a:buFont typeface="Wingdings" pitchFamily="2" charset="2"/>
              <a:buNone/>
            </a:pPr>
            <a:r>
              <a:rPr lang="en-US" sz="1600" b="1" dirty="0" smtClean="0"/>
              <a:t>Elderly</a:t>
            </a:r>
          </a:p>
          <a:p>
            <a:pPr marL="465887" lvl="1" indent="0">
              <a:buFont typeface="Wingdings" pitchFamily="2" charset="2"/>
              <a:buNone/>
            </a:pPr>
            <a:r>
              <a:rPr lang="en-US" sz="1600" b="1" dirty="0" smtClean="0"/>
              <a:t>Communities</a:t>
            </a:r>
          </a:p>
          <a:p>
            <a:pPr marL="465887" lvl="1" indent="0">
              <a:buFont typeface="Wingdings" pitchFamily="2" charset="2"/>
              <a:buNone/>
            </a:pPr>
            <a:r>
              <a:rPr lang="en-US" sz="1600" b="1" dirty="0" smtClean="0"/>
              <a:t>Military personnel</a:t>
            </a:r>
          </a:p>
          <a:p>
            <a:pPr marL="465887" lvl="1" indent="0">
              <a:buFont typeface="Wingdings" pitchFamily="2" charset="2"/>
              <a:buNone/>
            </a:pPr>
            <a:endParaRPr lang="en-US" sz="1600" b="1" dirty="0" smtClean="0"/>
          </a:p>
        </p:txBody>
      </p:sp>
      <p:sp>
        <p:nvSpPr>
          <p:cNvPr id="4" name="Slide Number Placeholder 3"/>
          <p:cNvSpPr>
            <a:spLocks noGrp="1"/>
          </p:cNvSpPr>
          <p:nvPr>
            <p:ph type="sldNum" sz="quarter" idx="10"/>
          </p:nvPr>
        </p:nvSpPr>
        <p:spPr/>
        <p:txBody>
          <a:bodyPr/>
          <a:lstStyle/>
          <a:p>
            <a:fld id="{856E7A81-82CD-445B-888C-547F591B0E41}" type="slidenum">
              <a:rPr lang="en-US" smtClean="0"/>
              <a:pPr/>
              <a:t>5</a:t>
            </a:fld>
            <a:endParaRPr lang="en-US"/>
          </a:p>
        </p:txBody>
      </p:sp>
    </p:spTree>
    <p:extLst>
      <p:ext uri="{BB962C8B-B14F-4D97-AF65-F5344CB8AC3E}">
        <p14:creationId xmlns:p14="http://schemas.microsoft.com/office/powerpoint/2010/main" val="1440005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6E7A81-82CD-445B-888C-547F591B0E41}" type="slidenum">
              <a:rPr lang="en-US" smtClean="0"/>
              <a:pPr/>
              <a:t>6</a:t>
            </a:fld>
            <a:endParaRPr lang="en-US"/>
          </a:p>
        </p:txBody>
      </p:sp>
    </p:spTree>
    <p:extLst>
      <p:ext uri="{BB962C8B-B14F-4D97-AF65-F5344CB8AC3E}">
        <p14:creationId xmlns:p14="http://schemas.microsoft.com/office/powerpoint/2010/main" val="437920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Single-recovery period may not be prolonged</a:t>
            </a:r>
          </a:p>
          <a:p>
            <a:r>
              <a:rPr lang="en-US" dirty="0" smtClean="0"/>
              <a:t>Recurring/repeated-cumulative effect over time</a:t>
            </a:r>
          </a:p>
          <a:p>
            <a:r>
              <a:rPr lang="en-US" dirty="0" smtClean="0"/>
              <a:t>Was act intentional?</a:t>
            </a:r>
          </a:p>
          <a:p>
            <a:r>
              <a:rPr lang="en-US" dirty="0" smtClean="0"/>
              <a:t>For some people trying to identify all of the pieces of the traumatic event can impede the recovery</a:t>
            </a:r>
            <a:r>
              <a:rPr lang="en-US" baseline="0" dirty="0" smtClean="0"/>
              <a:t> process.</a:t>
            </a:r>
          </a:p>
          <a:p>
            <a:r>
              <a:rPr lang="en-US" baseline="0" dirty="0" smtClean="0"/>
              <a:t>Loss-For some people the losses may have more of an impact than the event</a:t>
            </a:r>
            <a:endParaRPr lang="en-US" dirty="0"/>
          </a:p>
        </p:txBody>
      </p:sp>
      <p:sp>
        <p:nvSpPr>
          <p:cNvPr id="4" name="Slide Number Placeholder 3"/>
          <p:cNvSpPr>
            <a:spLocks noGrp="1"/>
          </p:cNvSpPr>
          <p:nvPr>
            <p:ph type="sldNum" sz="quarter" idx="10"/>
          </p:nvPr>
        </p:nvSpPr>
        <p:spPr/>
        <p:txBody>
          <a:bodyPr/>
          <a:lstStyle/>
          <a:p>
            <a:fld id="{856E7A81-82CD-445B-888C-547F591B0E41}" type="slidenum">
              <a:rPr lang="en-US" smtClean="0"/>
              <a:pPr/>
              <a:t>7</a:t>
            </a:fld>
            <a:endParaRPr lang="en-US"/>
          </a:p>
        </p:txBody>
      </p:sp>
    </p:spTree>
    <p:extLst>
      <p:ext uri="{BB962C8B-B14F-4D97-AF65-F5344CB8AC3E}">
        <p14:creationId xmlns:p14="http://schemas.microsoft.com/office/powerpoint/2010/main" val="4061847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1</a:t>
            </a:r>
            <a:r>
              <a:rPr lang="en-US" altLang="en-US" b="1" baseline="0" dirty="0" smtClean="0"/>
              <a:t> in 2 women experience partner violence</a:t>
            </a:r>
          </a:p>
          <a:p>
            <a:endParaRPr lang="en-US" altLang="en-US" b="1" baseline="0" dirty="0" smtClean="0"/>
          </a:p>
          <a:p>
            <a:r>
              <a:rPr lang="en-US" altLang="en-US" b="1" baseline="0" dirty="0" smtClean="0"/>
              <a:t>1 in 5 men</a:t>
            </a:r>
          </a:p>
          <a:p>
            <a:endParaRPr lang="en-US" altLang="en-US" b="1" baseline="0" dirty="0" smtClean="0"/>
          </a:p>
          <a:p>
            <a:r>
              <a:rPr lang="en-US" altLang="en-US" b="1" baseline="0" dirty="0" smtClean="0"/>
              <a:t>90-95% females experienced a trauma in their lifetime &amp; 74% within the year of arrest &amp; about 80-90 for men</a:t>
            </a:r>
          </a:p>
          <a:p>
            <a:r>
              <a:rPr lang="en-US" altLang="en-US" b="1" baseline="0" dirty="0" smtClean="0"/>
              <a:t>AND ¾ have recurring trauma</a:t>
            </a:r>
          </a:p>
          <a:p>
            <a:r>
              <a:rPr lang="en-US" altLang="en-US" b="1" baseline="0" dirty="0" smtClean="0"/>
              <a:t>So we should be operating from a universal precaution</a:t>
            </a:r>
            <a:endParaRPr lang="en-US" altLang="en-US" b="1" dirty="0" smtClean="0"/>
          </a:p>
          <a:p>
            <a:endParaRPr lang="en-US" altLang="en-US" dirty="0" smtClean="0"/>
          </a:p>
          <a:p>
            <a:r>
              <a:rPr lang="en-US" altLang="en-US" dirty="0" smtClean="0"/>
              <a:t>Bureau of Justice Statistics</a:t>
            </a:r>
            <a:r>
              <a:rPr lang="en-US" altLang="en-US" baseline="0" dirty="0" smtClean="0"/>
              <a:t> </a:t>
            </a:r>
            <a:r>
              <a:rPr lang="en-US" altLang="en-US" dirty="0" smtClean="0"/>
              <a:t>Special Report, Mental Health Problems of Prison</a:t>
            </a:r>
            <a:r>
              <a:rPr lang="en-US" altLang="en-US" baseline="0" dirty="0" smtClean="0"/>
              <a:t> </a:t>
            </a:r>
            <a:r>
              <a:rPr lang="en-US" altLang="en-US" dirty="0" smtClean="0"/>
              <a:t>and Jail Inmates, Doris J. James and</a:t>
            </a:r>
          </a:p>
          <a:p>
            <a:r>
              <a:rPr lang="en-US" altLang="en-US" dirty="0" smtClean="0"/>
              <a:t>Lauren E. Glaze</a:t>
            </a:r>
            <a:r>
              <a:rPr lang="en-US" altLang="en-US" baseline="0" dirty="0" smtClean="0"/>
              <a:t> </a:t>
            </a:r>
            <a:r>
              <a:rPr lang="en-US" altLang="en-US" dirty="0" smtClean="0"/>
              <a:t>BJS Statisticians, September 2006, NCJ 213600</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B2871C46-C200-465D-8E5F-078112364172}" type="slidenum">
              <a:rPr lang="en-US" altLang="en-US" smtClean="0"/>
              <a:pPr/>
              <a:t>8</a:t>
            </a:fld>
            <a:endParaRPr lang="en-US" altLang="en-US" smtClean="0"/>
          </a:p>
        </p:txBody>
      </p:sp>
    </p:spTree>
    <p:extLst>
      <p:ext uri="{BB962C8B-B14F-4D97-AF65-F5344CB8AC3E}">
        <p14:creationId xmlns:p14="http://schemas.microsoft.com/office/powerpoint/2010/main" val="1860475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endParaRPr lang="en-US" altLang="en-US" sz="1400" b="1" dirty="0" smtClean="0"/>
          </a:p>
          <a:p>
            <a:r>
              <a:rPr lang="en-US" altLang="en-US" sz="1400" b="1" dirty="0" smtClean="0"/>
              <a:t>Callahan, Steadman, </a:t>
            </a:r>
            <a:r>
              <a:rPr lang="en-US" altLang="en-US" sz="1400" b="1" dirty="0" err="1" smtClean="0"/>
              <a:t>Vessenlinov</a:t>
            </a:r>
            <a:r>
              <a:rPr lang="en-US" altLang="en-US" sz="1400" b="1" dirty="0" smtClean="0"/>
              <a:t>, under review</a:t>
            </a:r>
          </a:p>
          <a:p>
            <a:endParaRPr lang="en-US" altLang="en-US" sz="1400" b="1"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84F0F885-A9A2-4F61-9EFC-0A7E81442F69}" type="slidenum">
              <a:rPr lang="en-US" altLang="en-US" smtClean="0"/>
              <a:pPr/>
              <a:t>9</a:t>
            </a:fld>
            <a:endParaRPr lang="en-US" altLang="en-US" smtClean="0"/>
          </a:p>
        </p:txBody>
      </p:sp>
    </p:spTree>
    <p:extLst>
      <p:ext uri="{BB962C8B-B14F-4D97-AF65-F5344CB8AC3E}">
        <p14:creationId xmlns:p14="http://schemas.microsoft.com/office/powerpoint/2010/main" val="177723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185266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868362"/>
          </a:xfrm>
        </p:spPr>
        <p:txBody>
          <a:bodyPr/>
          <a:lstStyle>
            <a:lvl1pPr>
              <a:defRPr sz="2800" b="1">
                <a:solidFill>
                  <a:schemeClr val="bg1"/>
                </a:solidFill>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2400">
                <a:latin typeface="Calibri" pitchFamily="34" charset="0"/>
              </a:defRPr>
            </a:lvl1pPr>
            <a:lvl2pPr>
              <a:defRPr sz="24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307164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342422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pic>
        <p:nvPicPr>
          <p:cNvPr id="7" name="Picture 21" descr="blue bottom 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0198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8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141592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398957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328135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944562"/>
          </a:xfrm>
        </p:spPr>
        <p:txBody>
          <a:bodyPr/>
          <a:lstStyle>
            <a:lvl1pPr>
              <a:defRPr sz="2800" b="1">
                <a:solidFill>
                  <a:schemeClr val="bg1"/>
                </a:solidFill>
                <a:latin typeface="Calibri" pitchFamily="34" charset="0"/>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1287996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26731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295211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C62033F-4338-4A23-BBBB-C427AE0973B9}" type="datetimeFigureOut">
              <a:rPr lang="en-US" smtClean="0"/>
              <a:pPr/>
              <a:t>9/16/2019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0614F42-4D75-4A6C-A204-E5FC593C87FD}" type="slidenum">
              <a:rPr lang="en-US" smtClean="0"/>
              <a:pPr/>
              <a:t>‹#›</a:t>
            </a:fld>
            <a:endParaRPr lang="en-US"/>
          </a:p>
        </p:txBody>
      </p:sp>
    </p:spTree>
    <p:extLst>
      <p:ext uri="{BB962C8B-B14F-4D97-AF65-F5344CB8AC3E}">
        <p14:creationId xmlns:p14="http://schemas.microsoft.com/office/powerpoint/2010/main" val="32005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D71BA34-6ABD-486B-9DEC-459ABF5715A3}" type="slidenum">
              <a:rPr lang="en-US" smtClean="0">
                <a:solidFill>
                  <a:srgbClr val="000000"/>
                </a:solidFill>
              </a:rPr>
              <a:pPr fontAlgn="base">
                <a:spcBef>
                  <a:spcPct val="0"/>
                </a:spcBef>
                <a:spcAft>
                  <a:spcPct val="0"/>
                </a:spcAft>
                <a:defRPr/>
              </a:pPr>
              <a:t>‹#›</a:t>
            </a:fld>
            <a:endParaRPr lang="en-US">
              <a:solidFill>
                <a:srgbClr val="000000"/>
              </a:solidFill>
            </a:endParaRPr>
          </a:p>
        </p:txBody>
      </p:sp>
      <p:pic>
        <p:nvPicPr>
          <p:cNvPr id="7" name="Picture 24" descr="Corrections logo bann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2438" y="381000"/>
            <a:ext cx="82391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ncjfcj.org/sites/default/files/Finding%20Your%20ACE%20Score.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safesupportivelearning.ed.gov/sites/default/files/Trauma_101_Activity_Packe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0"/>
            <a:ext cx="8229600" cy="1143000"/>
          </a:xfrm>
        </p:spPr>
        <p:txBody>
          <a:bodyPr/>
          <a:lstStyle/>
          <a:p>
            <a:r>
              <a:rPr lang="en-US" sz="3200" dirty="0" smtClean="0">
                <a:solidFill>
                  <a:schemeClr val="bg1"/>
                </a:solidFill>
              </a:rPr>
              <a:t>Trauma Informed Approach</a:t>
            </a:r>
            <a:endParaRPr lang="en-US" sz="3200"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r>
              <a:rPr lang="en-US" sz="2400" dirty="0">
                <a:latin typeface="Arial" panose="020B0604020202020204" pitchFamily="34" charset="0"/>
                <a:cs typeface="Arial" panose="020B0604020202020204" pitchFamily="34" charset="0"/>
              </a:rPr>
              <a:t>Pennsylvania Prison Chaplains </a:t>
            </a:r>
            <a:r>
              <a:rPr lang="en-US" sz="2400" dirty="0" smtClean="0">
                <a:latin typeface="Arial" panose="020B0604020202020204" pitchFamily="34" charset="0"/>
                <a:cs typeface="Arial" panose="020B0604020202020204" pitchFamily="34" charset="0"/>
              </a:rPr>
              <a:t>Association Conference</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lgn="ctr">
              <a:buNone/>
            </a:pPr>
            <a:r>
              <a:rPr lang="en-US" sz="2400" dirty="0" smtClean="0">
                <a:latin typeface="Arial" panose="020B0604020202020204" pitchFamily="34" charset="0"/>
                <a:cs typeface="Arial" panose="020B0604020202020204" pitchFamily="34" charset="0"/>
              </a:rPr>
              <a:t>September 17, 2019</a:t>
            </a:r>
          </a:p>
          <a:p>
            <a:pPr marL="0" indent="0" algn="ctr">
              <a:buNone/>
            </a:pPr>
            <a:r>
              <a:rPr lang="en-US" sz="2400" dirty="0" smtClean="0">
                <a:latin typeface="Arial" panose="020B0604020202020204" pitchFamily="34" charset="0"/>
                <a:cs typeface="Arial" panose="020B0604020202020204" pitchFamily="34" charset="0"/>
              </a:rPr>
              <a:t>Lynn A. Patrone</a:t>
            </a:r>
          </a:p>
          <a:p>
            <a:pPr marL="0" indent="0" algn="ctr">
              <a:buNone/>
            </a:pPr>
            <a:r>
              <a:rPr lang="en-US" sz="2400" dirty="0">
                <a:latin typeface="Arial" panose="020B0604020202020204" pitchFamily="34" charset="0"/>
                <a:cs typeface="Arial" panose="020B0604020202020204" pitchFamily="34" charset="0"/>
              </a:rPr>
              <a:t>F</a:t>
            </a:r>
            <a:r>
              <a:rPr lang="en-US" sz="2400" dirty="0" smtClean="0">
                <a:latin typeface="Arial" panose="020B0604020202020204" pitchFamily="34" charset="0"/>
                <a:cs typeface="Arial" panose="020B0604020202020204" pitchFamily="34" charset="0"/>
              </a:rPr>
              <a:t>orensic Mental Health Advocate</a:t>
            </a:r>
          </a:p>
        </p:txBody>
      </p:sp>
    </p:spTree>
    <p:extLst>
      <p:ext uri="{BB962C8B-B14F-4D97-AF65-F5344CB8AC3E}">
        <p14:creationId xmlns:p14="http://schemas.microsoft.com/office/powerpoint/2010/main" val="1600938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347166" cy="994172"/>
          </a:xfrm>
        </p:spPr>
        <p:txBody>
          <a:bodyPr>
            <a:normAutofit fontScale="90000"/>
          </a:bodyPr>
          <a:lstStyle/>
          <a:p>
            <a:r>
              <a:rPr lang="en-US" dirty="0"/>
              <a:t/>
            </a:r>
            <a:br>
              <a:rPr lang="en-US" dirty="0"/>
            </a:br>
            <a:r>
              <a:rPr lang="en-US" dirty="0" smtClean="0"/>
              <a:t/>
            </a:r>
            <a:br>
              <a:rPr lang="en-US" dirty="0" smtClean="0"/>
            </a:br>
            <a:r>
              <a:rPr lang="en-US" sz="3600" dirty="0" smtClean="0">
                <a:solidFill>
                  <a:schemeClr val="bg1"/>
                </a:solidFill>
              </a:rPr>
              <a:t>Trauma and Culture</a:t>
            </a: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3" name="Content Placeholder 2"/>
          <p:cNvSpPr>
            <a:spLocks noGrp="1"/>
          </p:cNvSpPr>
          <p:nvPr>
            <p:ph idx="1"/>
          </p:nvPr>
        </p:nvSpPr>
        <p:spPr>
          <a:xfrm>
            <a:off x="533400" y="1524000"/>
            <a:ext cx="7935686" cy="4343400"/>
          </a:xfrm>
        </p:spPr>
        <p:txBody>
          <a:bodyPr>
            <a:normAutofit/>
          </a:bodyPr>
          <a:lstStyle/>
          <a:p>
            <a:pPr>
              <a:buFont typeface="Arial" panose="020B0604020202020204" pitchFamily="34" charset="0"/>
              <a:buChar char="•"/>
            </a:pPr>
            <a:r>
              <a:rPr lang="en-US" sz="2400" dirty="0" smtClean="0"/>
              <a:t>Certain populations may experience higher rates of trauma;</a:t>
            </a:r>
          </a:p>
          <a:p>
            <a:pPr marL="0" indent="0">
              <a:buNone/>
            </a:pPr>
            <a:endParaRPr lang="en-US" sz="1200" dirty="0" smtClean="0"/>
          </a:p>
          <a:p>
            <a:pPr>
              <a:buFont typeface="Arial" panose="020B0604020202020204" pitchFamily="34" charset="0"/>
              <a:buChar char="•"/>
            </a:pPr>
            <a:r>
              <a:rPr lang="en-US" sz="2400" dirty="0" smtClean="0"/>
              <a:t>Culture influence how an event is perceived and the response;</a:t>
            </a:r>
          </a:p>
          <a:p>
            <a:pPr marL="0" indent="0">
              <a:buNone/>
            </a:pPr>
            <a:endParaRPr lang="en-US" sz="1200" dirty="0" smtClean="0"/>
          </a:p>
          <a:p>
            <a:pPr>
              <a:buFont typeface="Arial" panose="020B0604020202020204" pitchFamily="34" charset="0"/>
              <a:buChar char="•"/>
            </a:pPr>
            <a:r>
              <a:rPr lang="en-US" sz="2400" dirty="0" smtClean="0"/>
              <a:t>May disrupt the culture;</a:t>
            </a:r>
          </a:p>
          <a:p>
            <a:pPr marL="0" indent="0">
              <a:buNone/>
            </a:pPr>
            <a:endParaRPr lang="en-US" sz="1200" dirty="0" smtClean="0"/>
          </a:p>
          <a:p>
            <a:pPr>
              <a:buFont typeface="Arial" panose="020B0604020202020204" pitchFamily="34" charset="0"/>
              <a:buChar char="•"/>
            </a:pPr>
            <a:r>
              <a:rPr lang="en-US" sz="2400" dirty="0" smtClean="0"/>
              <a:t>May impact access to support.</a:t>
            </a:r>
          </a:p>
          <a:p>
            <a:pPr marL="0" indent="0">
              <a:buNone/>
            </a:pPr>
            <a:endParaRPr lang="en-US" sz="12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4800600"/>
            <a:ext cx="2619375"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4953000"/>
            <a:ext cx="2619375"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078" y="4985838"/>
            <a:ext cx="2619375" cy="1743075"/>
          </a:xfrm>
          <a:prstGeom prst="rect">
            <a:avLst/>
          </a:prstGeom>
        </p:spPr>
      </p:pic>
    </p:spTree>
    <p:extLst>
      <p:ext uri="{BB962C8B-B14F-4D97-AF65-F5344CB8AC3E}">
        <p14:creationId xmlns:p14="http://schemas.microsoft.com/office/powerpoint/2010/main" val="2027783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868362"/>
          </a:xfrm>
        </p:spPr>
        <p:txBody>
          <a:bodyPr/>
          <a:lstStyle/>
          <a:p>
            <a:r>
              <a:rPr lang="en-US" sz="2800" dirty="0" smtClean="0">
                <a:solidFill>
                  <a:schemeClr val="bg1"/>
                </a:solidFill>
                <a:cs typeface="Arial" panose="020B0604020202020204" pitchFamily="34" charset="0"/>
              </a:rPr>
              <a:t>Traum</a:t>
            </a:r>
            <a:r>
              <a:rPr lang="en-US" sz="2800" dirty="0" smtClean="0">
                <a:solidFill>
                  <a:schemeClr val="bg1"/>
                </a:solidFill>
              </a:rPr>
              <a:t>a Informed Approach</a:t>
            </a:r>
            <a:endParaRPr lang="en-US" sz="2800" dirty="0">
              <a:solidFill>
                <a:schemeClr val="bg1"/>
              </a:solidFill>
            </a:endParaRPr>
          </a:p>
        </p:txBody>
      </p:sp>
      <p:sp>
        <p:nvSpPr>
          <p:cNvPr id="3" name="Content Placeholder 2"/>
          <p:cNvSpPr>
            <a:spLocks noGrp="1"/>
          </p:cNvSpPr>
          <p:nvPr>
            <p:ph idx="1"/>
          </p:nvPr>
        </p:nvSpPr>
        <p:spPr>
          <a:xfrm>
            <a:off x="381000" y="1295400"/>
            <a:ext cx="8229600" cy="4525963"/>
          </a:xfrm>
        </p:spPr>
        <p:txBody>
          <a:bodyPr>
            <a:normAutofit fontScale="92500" lnSpcReduction="20000"/>
          </a:bodyPr>
          <a:lstStyle/>
          <a:p>
            <a:pPr marL="0" indent="0">
              <a:buNone/>
            </a:pPr>
            <a:endParaRPr lang="en-US" sz="24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ealizes the widespread impact of trauma and understands </a:t>
            </a:r>
            <a:r>
              <a:rPr lang="en-US" sz="2400" dirty="0" smtClean="0">
                <a:latin typeface="Arial" panose="020B0604020202020204" pitchFamily="34" charset="0"/>
                <a:cs typeface="Arial" panose="020B0604020202020204" pitchFamily="34" charset="0"/>
              </a:rPr>
              <a:t>potential </a:t>
            </a:r>
            <a:r>
              <a:rPr lang="en-US" sz="2400" dirty="0">
                <a:latin typeface="Arial" panose="020B0604020202020204" pitchFamily="34" charset="0"/>
                <a:cs typeface="Arial" panose="020B0604020202020204" pitchFamily="34" charset="0"/>
              </a:rPr>
              <a:t>paths for recovery;</a:t>
            </a:r>
          </a:p>
          <a:p>
            <a:endParaRPr lang="en-US" sz="2400" dirty="0">
              <a:latin typeface="Arial" panose="020B0604020202020204" pitchFamily="34" charset="0"/>
              <a:cs typeface="Arial" panose="020B0604020202020204" pitchFamily="34" charset="0"/>
            </a:endParaRPr>
          </a:p>
          <a:p>
            <a:r>
              <a:rPr lang="en-US" sz="4000" b="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ecognizes the signs and symptoms of trauma in clients, families, </a:t>
            </a:r>
            <a:r>
              <a:rPr lang="en-US" sz="2400" dirty="0" smtClean="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and others involved with the system;</a:t>
            </a:r>
          </a:p>
          <a:p>
            <a:endParaRPr lang="en-US" sz="2400" dirty="0">
              <a:latin typeface="Arial" panose="020B0604020202020204" pitchFamily="34" charset="0"/>
              <a:cs typeface="Arial" panose="020B0604020202020204" pitchFamily="34" charset="0"/>
            </a:endParaRPr>
          </a:p>
          <a:p>
            <a:r>
              <a:rPr lang="en-US" sz="4300" b="1" dirty="0">
                <a:latin typeface="Arial" panose="020B0604020202020204" pitchFamily="34" charset="0"/>
                <a:cs typeface="Arial" panose="020B0604020202020204" pitchFamily="34" charset="0"/>
              </a:rPr>
              <a:t>R</a:t>
            </a:r>
            <a:r>
              <a:rPr lang="en-US" sz="2400" dirty="0">
                <a:latin typeface="Arial" panose="020B0604020202020204" pitchFamily="34" charset="0"/>
                <a:cs typeface="Arial" panose="020B0604020202020204" pitchFamily="34" charset="0"/>
              </a:rPr>
              <a:t>esponds by  integrating knowledge about trauma into policies, procedures, and practices; and</a:t>
            </a:r>
          </a:p>
          <a:p>
            <a:endParaRPr lang="en-US" sz="2400" dirty="0">
              <a:latin typeface="Arial" panose="020B0604020202020204" pitchFamily="34" charset="0"/>
              <a:cs typeface="Arial" panose="020B0604020202020204" pitchFamily="34" charset="0"/>
            </a:endParaRPr>
          </a:p>
          <a:p>
            <a:r>
              <a:rPr lang="en-US" sz="4300" b="1"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esist </a:t>
            </a:r>
            <a:r>
              <a:rPr lang="en-US" sz="2400" dirty="0">
                <a:latin typeface="Arial" panose="020B0604020202020204" pitchFamily="34" charset="0"/>
                <a:cs typeface="Arial" panose="020B0604020202020204" pitchFamily="34" charset="0"/>
              </a:rPr>
              <a:t>re-traumatization</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510" y="4495800"/>
            <a:ext cx="2524125" cy="1809750"/>
          </a:xfrm>
          <a:prstGeom prst="rect">
            <a:avLst/>
          </a:prstGeom>
        </p:spPr>
      </p:pic>
    </p:spTree>
    <p:extLst>
      <p:ext uri="{BB962C8B-B14F-4D97-AF65-F5344CB8AC3E}">
        <p14:creationId xmlns:p14="http://schemas.microsoft.com/office/powerpoint/2010/main" val="1341857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 y="338138"/>
            <a:ext cx="5791200" cy="1143000"/>
          </a:xfrm>
        </p:spPr>
        <p:txBody>
          <a:bodyPr/>
          <a:lstStyle/>
          <a:p>
            <a:r>
              <a:rPr lang="en-US" sz="2800" dirty="0">
                <a:solidFill>
                  <a:schemeClr val="bg1"/>
                </a:solidFill>
              </a:rPr>
              <a:t>SAMHSA’s Six Key Principles </a:t>
            </a:r>
            <a:r>
              <a:rPr lang="en-US" sz="3600" dirty="0">
                <a:solidFill>
                  <a:schemeClr val="bg1"/>
                </a:solidFill>
              </a:rPr>
              <a:t/>
            </a:r>
            <a:br>
              <a:rPr lang="en-US" sz="3600" dirty="0">
                <a:solidFill>
                  <a:schemeClr val="bg1"/>
                </a:solidFill>
              </a:rPr>
            </a:br>
            <a:endParaRPr lang="en-US" sz="3600" dirty="0">
              <a:solidFill>
                <a:schemeClr val="bg1"/>
              </a:solidFill>
            </a:endParaRPr>
          </a:p>
        </p:txBody>
      </p:sp>
      <p:sp>
        <p:nvSpPr>
          <p:cNvPr id="9" name="Content Placeholder 8"/>
          <p:cNvSpPr>
            <a:spLocks noGrp="1"/>
          </p:cNvSpPr>
          <p:nvPr>
            <p:ph idx="1"/>
          </p:nvPr>
        </p:nvSpPr>
        <p:spPr/>
        <p:txBody>
          <a:bodyPr/>
          <a:lstStyle/>
          <a:p>
            <a:r>
              <a:rPr lang="en-US" sz="2800" dirty="0" smtClean="0"/>
              <a:t>Safety</a:t>
            </a:r>
            <a:endParaRPr lang="en-US" sz="2800" dirty="0"/>
          </a:p>
          <a:p>
            <a:r>
              <a:rPr lang="en-US" sz="2800" dirty="0" smtClean="0"/>
              <a:t>Trustworthiness </a:t>
            </a:r>
            <a:r>
              <a:rPr lang="en-US" sz="2800" dirty="0"/>
              <a:t>and Transparency</a:t>
            </a:r>
          </a:p>
          <a:p>
            <a:r>
              <a:rPr lang="en-US" sz="2800" dirty="0" smtClean="0"/>
              <a:t>Peer </a:t>
            </a:r>
            <a:r>
              <a:rPr lang="en-US" sz="2800" dirty="0"/>
              <a:t>support</a:t>
            </a:r>
          </a:p>
          <a:p>
            <a:r>
              <a:rPr lang="en-US" sz="2800" dirty="0" smtClean="0"/>
              <a:t>Collaboration </a:t>
            </a:r>
            <a:r>
              <a:rPr lang="en-US" sz="2800" dirty="0"/>
              <a:t>and mutuality</a:t>
            </a:r>
          </a:p>
          <a:p>
            <a:r>
              <a:rPr lang="en-US" sz="2800" dirty="0" smtClean="0"/>
              <a:t>Empowerment</a:t>
            </a:r>
            <a:r>
              <a:rPr lang="en-US" sz="2800" dirty="0"/>
              <a:t>, voice and choice</a:t>
            </a:r>
          </a:p>
          <a:p>
            <a:r>
              <a:rPr lang="en-US" sz="2800" dirty="0" smtClean="0"/>
              <a:t>Cultural</a:t>
            </a:r>
            <a:r>
              <a:rPr lang="en-US" sz="2800" dirty="0"/>
              <a:t>, Historical, and Gender Issues</a:t>
            </a:r>
          </a:p>
          <a:p>
            <a:endParaRPr lang="en-US" dirty="0"/>
          </a:p>
        </p:txBody>
      </p:sp>
      <p:sp>
        <p:nvSpPr>
          <p:cNvPr id="7" name="Slide Number Placeholder 6"/>
          <p:cNvSpPr>
            <a:spLocks noGrp="1"/>
          </p:cNvSpPr>
          <p:nvPr>
            <p:ph type="sldNum" sz="quarter" idx="12"/>
          </p:nvPr>
        </p:nvSpPr>
        <p:spPr/>
        <p:txBody>
          <a:bodyPr/>
          <a:lstStyle/>
          <a:p>
            <a:fld id="{60614F42-4D75-4A6C-A204-E5FC593C87FD}" type="slidenum">
              <a:rPr lang="en-US" smtClean="0"/>
              <a:pPr/>
              <a:t>12</a:t>
            </a:fld>
            <a:endParaRPr lang="en-US"/>
          </a:p>
        </p:txBody>
      </p:sp>
    </p:spTree>
    <p:extLst>
      <p:ext uri="{BB962C8B-B14F-4D97-AF65-F5344CB8AC3E}">
        <p14:creationId xmlns:p14="http://schemas.microsoft.com/office/powerpoint/2010/main" val="1231365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What </a:t>
            </a:r>
            <a:r>
              <a:rPr lang="en-US" sz="2800" dirty="0">
                <a:solidFill>
                  <a:schemeClr val="bg1"/>
                </a:solidFill>
                <a:latin typeface="Arial" panose="020B0604020202020204" pitchFamily="34" charset="0"/>
                <a:cs typeface="Arial" panose="020B0604020202020204" pitchFamily="34" charset="0"/>
              </a:rPr>
              <a:t>D</a:t>
            </a:r>
            <a:r>
              <a:rPr lang="en-US" sz="2800" dirty="0" smtClean="0">
                <a:solidFill>
                  <a:schemeClr val="bg1"/>
                </a:solidFill>
                <a:latin typeface="Arial" panose="020B0604020202020204" pitchFamily="34" charset="0"/>
                <a:cs typeface="Arial" panose="020B0604020202020204" pitchFamily="34" charset="0"/>
              </a:rPr>
              <a:t>efines a Trauma</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096962"/>
            <a:ext cx="8229600" cy="5445154"/>
          </a:xfrm>
        </p:spPr>
        <p:txBody>
          <a:bodyPr>
            <a:normAutofit/>
          </a:bodyPr>
          <a:lstStyle/>
          <a:p>
            <a:endParaRPr lang="en-US" sz="2400" dirty="0" smtClean="0">
              <a:latin typeface="+mj-lt"/>
            </a:endParaRPr>
          </a:p>
          <a:p>
            <a:pPr marL="0" indent="0" algn="ctr">
              <a:buNone/>
            </a:pPr>
            <a:r>
              <a:rPr lang="en-US" dirty="0" smtClean="0">
                <a:latin typeface="+mj-lt"/>
              </a:rPr>
              <a:t>3E’s-Event(s)   Experience  Effects</a:t>
            </a:r>
            <a:endParaRPr lang="en-US" dirty="0">
              <a:latin typeface="+mj-lt"/>
            </a:endParaRPr>
          </a:p>
          <a:p>
            <a:pPr marL="0" indent="0" algn="ctr">
              <a:buNone/>
            </a:pPr>
            <a:endParaRPr lang="en-US" dirty="0" smtClean="0">
              <a:latin typeface="+mj-lt"/>
            </a:endParaRPr>
          </a:p>
          <a:p>
            <a:r>
              <a:rPr lang="en-US" sz="2400" dirty="0" smtClean="0">
                <a:latin typeface="+mj-lt"/>
              </a:rPr>
              <a:t>An overwhelming event or series of events experienced by an individual </a:t>
            </a:r>
          </a:p>
          <a:p>
            <a:pPr lvl="1">
              <a:buFont typeface="Arial" panose="020B0604020202020204" pitchFamily="34" charset="0"/>
              <a:buChar char="•"/>
            </a:pPr>
            <a:r>
              <a:rPr lang="en-US" sz="2000" dirty="0" smtClean="0">
                <a:latin typeface="+mj-lt"/>
              </a:rPr>
              <a:t>Not the event alone that impacts the person but the experience and the response </a:t>
            </a:r>
          </a:p>
          <a:p>
            <a:pPr marL="457200" lvl="1" indent="0">
              <a:buNone/>
            </a:pPr>
            <a:endParaRPr lang="en-US" sz="500" dirty="0" smtClean="0">
              <a:solidFill>
                <a:srgbClr val="FF0000"/>
              </a:solidFill>
              <a:latin typeface="+mj-lt"/>
            </a:endParaRPr>
          </a:p>
          <a:p>
            <a:pPr marL="0" indent="0">
              <a:buNone/>
            </a:pPr>
            <a:endParaRPr lang="en-US" sz="1000" dirty="0" smtClean="0"/>
          </a:p>
          <a:p>
            <a:r>
              <a:rPr lang="en-US" sz="2400" dirty="0" smtClean="0"/>
              <a:t>Can </a:t>
            </a:r>
            <a:r>
              <a:rPr lang="en-US" sz="2400" dirty="0"/>
              <a:t>be physically, emotionally and psychologically </a:t>
            </a:r>
            <a:r>
              <a:rPr lang="en-US" sz="2400" dirty="0" smtClean="0"/>
              <a:t>harmful</a:t>
            </a:r>
          </a:p>
          <a:p>
            <a:pPr marL="0" indent="0">
              <a:buNone/>
            </a:pPr>
            <a:endParaRPr lang="en-US" sz="500" dirty="0"/>
          </a:p>
          <a:p>
            <a:r>
              <a:rPr lang="en-US" sz="2400" dirty="0" smtClean="0">
                <a:latin typeface="+mj-lt"/>
              </a:rPr>
              <a:t>May cause fear, helplessness, vulnerability or terror</a:t>
            </a:r>
          </a:p>
          <a:p>
            <a:pPr marL="0" indent="0">
              <a:buNone/>
            </a:pPr>
            <a:endParaRPr lang="en-US" sz="1200" dirty="0" smtClean="0">
              <a:latin typeface="+mj-lt"/>
            </a:endParaRPr>
          </a:p>
          <a:p>
            <a:pPr marL="457200" lvl="1" indent="0">
              <a:buNone/>
            </a:pPr>
            <a:endParaRPr lang="en-US" sz="500" dirty="0" smtClean="0"/>
          </a:p>
        </p:txBody>
      </p:sp>
    </p:spTree>
    <p:extLst>
      <p:ext uri="{BB962C8B-B14F-4D97-AF65-F5344CB8AC3E}">
        <p14:creationId xmlns:p14="http://schemas.microsoft.com/office/powerpoint/2010/main" val="3244066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0834"/>
            <a:ext cx="8229600" cy="1143000"/>
          </a:xfrm>
        </p:spPr>
        <p:txBody>
          <a:bodyPr/>
          <a:lstStyle/>
          <a:p>
            <a:r>
              <a:rPr lang="en-US" sz="4000" dirty="0" smtClean="0">
                <a:solidFill>
                  <a:schemeClr val="bg1"/>
                </a:solidFill>
              </a:rPr>
              <a:t>Various Types</a:t>
            </a:r>
            <a:endParaRPr lang="en-US" sz="4000" dirty="0">
              <a:solidFill>
                <a:schemeClr val="bg1"/>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0614F42-4D75-4A6C-A204-E5FC593C87FD}" type="slidenum">
              <a:rPr lang="en-US" smtClean="0"/>
              <a:pPr/>
              <a:t>14</a:t>
            </a:fld>
            <a:endParaRPr lang="en-US"/>
          </a:p>
        </p:txBody>
      </p:sp>
      <p:pic>
        <p:nvPicPr>
          <p:cNvPr id="5" name="Picture 4"/>
          <p:cNvPicPr>
            <a:picLocks noChangeAspect="1"/>
          </p:cNvPicPr>
          <p:nvPr/>
        </p:nvPicPr>
        <p:blipFill>
          <a:blip r:embed="rId3"/>
          <a:stretch>
            <a:fillRect/>
          </a:stretch>
        </p:blipFill>
        <p:spPr>
          <a:xfrm>
            <a:off x="486697" y="1380102"/>
            <a:ext cx="7924800" cy="4538662"/>
          </a:xfrm>
          <a:prstGeom prst="rect">
            <a:avLst/>
          </a:prstGeom>
        </p:spPr>
      </p:pic>
    </p:spTree>
    <p:extLst>
      <p:ext uri="{BB962C8B-B14F-4D97-AF65-F5344CB8AC3E}">
        <p14:creationId xmlns:p14="http://schemas.microsoft.com/office/powerpoint/2010/main" val="306880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457200" y="1066800"/>
            <a:ext cx="8382000" cy="5334000"/>
          </a:xfrm>
          <a:prstGeom prst="rect">
            <a:avLst/>
          </a:prstGeom>
        </p:spPr>
      </p:pic>
      <p:sp>
        <p:nvSpPr>
          <p:cNvPr id="4" name="Slide Number Placeholder 3"/>
          <p:cNvSpPr>
            <a:spLocks noGrp="1"/>
          </p:cNvSpPr>
          <p:nvPr>
            <p:ph type="sldNum" sz="quarter" idx="12"/>
          </p:nvPr>
        </p:nvSpPr>
        <p:spPr/>
        <p:txBody>
          <a:bodyPr/>
          <a:lstStyle/>
          <a:p>
            <a:fld id="{60614F42-4D75-4A6C-A204-E5FC593C87FD}" type="slidenum">
              <a:rPr lang="en-US" smtClean="0"/>
              <a:pPr/>
              <a:t>15</a:t>
            </a:fld>
            <a:endParaRPr lang="en-US"/>
          </a:p>
        </p:txBody>
      </p:sp>
    </p:spTree>
    <p:extLst>
      <p:ext uri="{BB962C8B-B14F-4D97-AF65-F5344CB8AC3E}">
        <p14:creationId xmlns:p14="http://schemas.microsoft.com/office/powerpoint/2010/main" val="3205528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0614F42-4D75-4A6C-A204-E5FC593C87FD}" type="slidenum">
              <a:rPr lang="en-US" smtClean="0"/>
              <a:pPr/>
              <a:t>16</a:t>
            </a:fld>
            <a:endParaRPr lang="en-US"/>
          </a:p>
        </p:txBody>
      </p:sp>
      <p:pic>
        <p:nvPicPr>
          <p:cNvPr id="5" name="Picture 4"/>
          <p:cNvPicPr>
            <a:picLocks noChangeAspect="1"/>
          </p:cNvPicPr>
          <p:nvPr/>
        </p:nvPicPr>
        <p:blipFill>
          <a:blip r:embed="rId3"/>
          <a:stretch>
            <a:fillRect/>
          </a:stretch>
        </p:blipFill>
        <p:spPr>
          <a:xfrm>
            <a:off x="457200" y="1143000"/>
            <a:ext cx="8229600" cy="5102225"/>
          </a:xfrm>
          <a:prstGeom prst="rect">
            <a:avLst/>
          </a:prstGeom>
        </p:spPr>
      </p:pic>
    </p:spTree>
    <p:extLst>
      <p:ext uri="{BB962C8B-B14F-4D97-AF65-F5344CB8AC3E}">
        <p14:creationId xmlns:p14="http://schemas.microsoft.com/office/powerpoint/2010/main" val="232958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5318"/>
            <a:ext cx="8229600" cy="1143000"/>
          </a:xfrm>
        </p:spPr>
        <p:txBody>
          <a:bodyPr/>
          <a:lstStyle/>
          <a:p>
            <a:r>
              <a:rPr lang="en-US" sz="2800" dirty="0" smtClean="0">
                <a:solidFill>
                  <a:schemeClr val="tx1"/>
                </a:solidFill>
                <a:latin typeface="Times New Roman" panose="02020603050405020304" pitchFamily="18" charset="0"/>
                <a:cs typeface="Times New Roman" panose="02020603050405020304" pitchFamily="18" charset="0"/>
              </a:rPr>
              <a:t>Political/War Trauma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0614F42-4D75-4A6C-A204-E5FC593C87FD}" type="slidenum">
              <a:rPr lang="en-US" smtClean="0"/>
              <a:pPr/>
              <a:t>17</a:t>
            </a:fld>
            <a:endParaRPr lang="en-US"/>
          </a:p>
        </p:txBody>
      </p:sp>
      <p:pic>
        <p:nvPicPr>
          <p:cNvPr id="5" name="Picture 4"/>
          <p:cNvPicPr>
            <a:picLocks noChangeAspect="1"/>
          </p:cNvPicPr>
          <p:nvPr/>
        </p:nvPicPr>
        <p:blipFill>
          <a:blip r:embed="rId3"/>
          <a:stretch>
            <a:fillRect/>
          </a:stretch>
        </p:blipFill>
        <p:spPr>
          <a:xfrm>
            <a:off x="457200" y="1631983"/>
            <a:ext cx="8305800" cy="4694327"/>
          </a:xfrm>
          <a:prstGeom prst="rect">
            <a:avLst/>
          </a:prstGeom>
        </p:spPr>
      </p:pic>
    </p:spTree>
    <p:extLst>
      <p:ext uri="{BB962C8B-B14F-4D97-AF65-F5344CB8AC3E}">
        <p14:creationId xmlns:p14="http://schemas.microsoft.com/office/powerpoint/2010/main" val="247031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457200" y="1417638"/>
            <a:ext cx="8305800" cy="5059362"/>
          </a:xfrm>
          <a:prstGeom prst="rect">
            <a:avLst/>
          </a:prstGeom>
        </p:spPr>
      </p:pic>
      <p:sp>
        <p:nvSpPr>
          <p:cNvPr id="4" name="Slide Number Placeholder 3"/>
          <p:cNvSpPr>
            <a:spLocks noGrp="1"/>
          </p:cNvSpPr>
          <p:nvPr>
            <p:ph type="sldNum" sz="quarter" idx="12"/>
          </p:nvPr>
        </p:nvSpPr>
        <p:spPr/>
        <p:txBody>
          <a:bodyPr/>
          <a:lstStyle/>
          <a:p>
            <a:fld id="{60614F42-4D75-4A6C-A204-E5FC593C87FD}" type="slidenum">
              <a:rPr lang="en-US" smtClean="0"/>
              <a:pPr/>
              <a:t>18</a:t>
            </a:fld>
            <a:endParaRPr lang="en-US"/>
          </a:p>
        </p:txBody>
      </p:sp>
    </p:spTree>
    <p:extLst>
      <p:ext uri="{BB962C8B-B14F-4D97-AF65-F5344CB8AC3E}">
        <p14:creationId xmlns:p14="http://schemas.microsoft.com/office/powerpoint/2010/main" val="2754159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056" y="424211"/>
            <a:ext cx="7269480" cy="994172"/>
          </a:xfrm>
        </p:spPr>
        <p:txBody>
          <a:bodyPr/>
          <a:lstStyle/>
          <a:p>
            <a:r>
              <a:rPr lang="en-US" dirty="0" smtClean="0"/>
              <a:t>			</a:t>
            </a:r>
            <a:r>
              <a:rPr lang="en-US" dirty="0"/>
              <a:t/>
            </a:r>
            <a:br>
              <a:rPr lang="en-US" dirty="0"/>
            </a:br>
            <a:endParaRPr lang="en-US" dirty="0"/>
          </a:p>
        </p:txBody>
      </p:sp>
      <p:sp>
        <p:nvSpPr>
          <p:cNvPr id="4" name="Text Placeholder 3"/>
          <p:cNvSpPr>
            <a:spLocks noGrp="1"/>
          </p:cNvSpPr>
          <p:nvPr>
            <p:ph type="body" idx="1"/>
          </p:nvPr>
        </p:nvSpPr>
        <p:spPr>
          <a:xfrm>
            <a:off x="152400" y="197397"/>
            <a:ext cx="6096000" cy="1447800"/>
          </a:xfrm>
        </p:spPr>
        <p:txBody>
          <a:bodyPr>
            <a:normAutofit/>
          </a:bodyPr>
          <a:lstStyle/>
          <a:p>
            <a:pPr algn="ctr"/>
            <a:r>
              <a:rPr lang="en-US" sz="2200" b="0" dirty="0" smtClean="0">
                <a:solidFill>
                  <a:schemeClr val="bg1"/>
                </a:solidFill>
              </a:rPr>
              <a:t>Adverse </a:t>
            </a:r>
            <a:r>
              <a:rPr lang="en-US" sz="2200" b="0" dirty="0">
                <a:solidFill>
                  <a:schemeClr val="bg1"/>
                </a:solidFill>
              </a:rPr>
              <a:t>Childhood </a:t>
            </a:r>
            <a:r>
              <a:rPr lang="en-US" sz="2200" b="0" dirty="0" smtClean="0">
                <a:solidFill>
                  <a:schemeClr val="bg1"/>
                </a:solidFill>
              </a:rPr>
              <a:t>Experiences (ACES)</a:t>
            </a:r>
            <a:endParaRPr lang="en-US" sz="2200" b="0" dirty="0">
              <a:solidFill>
                <a:schemeClr val="bg1"/>
              </a:solidFill>
            </a:endParaRPr>
          </a:p>
          <a:p>
            <a:endParaRPr lang="en-US" sz="2000" dirty="0">
              <a:solidFill>
                <a:schemeClr val="bg1"/>
              </a:solidFill>
            </a:endParaRPr>
          </a:p>
          <a:p>
            <a:endParaRPr lang="en-US" dirty="0"/>
          </a:p>
        </p:txBody>
      </p:sp>
      <p:sp>
        <p:nvSpPr>
          <p:cNvPr id="3" name="Content Placeholder 2"/>
          <p:cNvSpPr>
            <a:spLocks noGrp="1"/>
          </p:cNvSpPr>
          <p:nvPr>
            <p:ph sz="half" idx="2"/>
          </p:nvPr>
        </p:nvSpPr>
        <p:spPr>
          <a:xfrm>
            <a:off x="525202" y="1172784"/>
            <a:ext cx="3599252" cy="3608308"/>
          </a:xfrm>
        </p:spPr>
        <p:txBody>
          <a:bodyPr>
            <a:normAutofit/>
          </a:bodyPr>
          <a:lstStyle/>
          <a:p>
            <a:endParaRPr lang="en-US" sz="2175" dirty="0"/>
          </a:p>
          <a:p>
            <a:r>
              <a:rPr lang="en-US" dirty="0"/>
              <a:t>Occur within a certain period of development</a:t>
            </a:r>
          </a:p>
          <a:p>
            <a:r>
              <a:rPr lang="en-US" dirty="0"/>
              <a:t>Influence later development</a:t>
            </a:r>
          </a:p>
          <a:p>
            <a:r>
              <a:rPr lang="en-US" dirty="0"/>
              <a:t>Physical</a:t>
            </a:r>
          </a:p>
          <a:p>
            <a:r>
              <a:rPr lang="en-US" dirty="0"/>
              <a:t>Mental</a:t>
            </a:r>
          </a:p>
          <a:p>
            <a:r>
              <a:rPr lang="en-US" dirty="0"/>
              <a:t>Emotional</a:t>
            </a:r>
          </a:p>
          <a:p>
            <a:pPr marL="0" indent="0">
              <a:buNone/>
            </a:pPr>
            <a:endParaRPr lang="en-US" sz="2100" dirty="0"/>
          </a:p>
        </p:txBody>
      </p:sp>
      <p:sp>
        <p:nvSpPr>
          <p:cNvPr id="6" name="Content Placeholder 5"/>
          <p:cNvSpPr>
            <a:spLocks noGrp="1"/>
          </p:cNvSpPr>
          <p:nvPr>
            <p:ph sz="quarter" idx="4"/>
          </p:nvPr>
        </p:nvSpPr>
        <p:spPr>
          <a:xfrm>
            <a:off x="4800600" y="1233383"/>
            <a:ext cx="3360420" cy="3257092"/>
          </a:xfrm>
        </p:spPr>
        <p:txBody>
          <a:bodyPr>
            <a:normAutofit lnSpcReduction="10000"/>
          </a:bodyPr>
          <a:lstStyle/>
          <a:p>
            <a:endParaRPr lang="en-US" sz="2175" dirty="0"/>
          </a:p>
          <a:p>
            <a:r>
              <a:rPr lang="en-US" dirty="0"/>
              <a:t>Neglect</a:t>
            </a:r>
          </a:p>
          <a:p>
            <a:r>
              <a:rPr lang="en-US" dirty="0"/>
              <a:t>Physical </a:t>
            </a:r>
          </a:p>
          <a:p>
            <a:r>
              <a:rPr lang="en-US" dirty="0"/>
              <a:t>Emotional</a:t>
            </a:r>
          </a:p>
          <a:p>
            <a:r>
              <a:rPr lang="en-US" dirty="0"/>
              <a:t>Sexual</a:t>
            </a:r>
          </a:p>
          <a:p>
            <a:r>
              <a:rPr lang="en-US" dirty="0"/>
              <a:t>Impacts adulthood</a:t>
            </a:r>
          </a:p>
          <a:p>
            <a:r>
              <a:rPr lang="en-US" dirty="0"/>
              <a:t>Risk for recurring trauma exposure</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226" y="4793382"/>
            <a:ext cx="6248400" cy="1838325"/>
          </a:xfrm>
          <a:prstGeom prst="rect">
            <a:avLst/>
          </a:prstGeom>
        </p:spPr>
      </p:pic>
    </p:spTree>
    <p:extLst>
      <p:ext uri="{BB962C8B-B14F-4D97-AF65-F5344CB8AC3E}">
        <p14:creationId xmlns:p14="http://schemas.microsoft.com/office/powerpoint/2010/main" val="265505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Performance Objectives</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0"/>
            <a:ext cx="8229600" cy="5821363"/>
          </a:xfrm>
        </p:spPr>
        <p:txBody>
          <a:bodyPr>
            <a:normAutofit/>
          </a:bodyPr>
          <a:lstStyle/>
          <a:p>
            <a:r>
              <a:rPr lang="en-US" sz="2400" dirty="0" smtClean="0">
                <a:latin typeface="Arial" panose="020B0604020202020204" pitchFamily="34" charset="0"/>
                <a:cs typeface="Arial" panose="020B0604020202020204" pitchFamily="34" charset="0"/>
              </a:rPr>
              <a:t>Define trauma </a:t>
            </a:r>
          </a:p>
          <a:p>
            <a:r>
              <a:rPr lang="en-US" sz="2400" dirty="0" smtClean="0">
                <a:latin typeface="Arial" panose="020B0604020202020204" pitchFamily="34" charset="0"/>
                <a:cs typeface="Arial" panose="020B0604020202020204" pitchFamily="34" charset="0"/>
              </a:rPr>
              <a:t>Describe effects and reaction </a:t>
            </a:r>
            <a:r>
              <a:rPr lang="en-US" sz="2400" dirty="0">
                <a:latin typeface="Arial" panose="020B0604020202020204" pitchFamily="34" charset="0"/>
                <a:cs typeface="Arial" panose="020B0604020202020204" pitchFamily="34" charset="0"/>
              </a:rPr>
              <a:t>to traumatic </a:t>
            </a:r>
            <a:r>
              <a:rPr lang="en-US" sz="2400" dirty="0" smtClean="0">
                <a:latin typeface="Arial" panose="020B0604020202020204" pitchFamily="34" charset="0"/>
                <a:cs typeface="Arial" panose="020B0604020202020204" pitchFamily="34" charset="0"/>
              </a:rPr>
              <a:t>events</a:t>
            </a:r>
          </a:p>
          <a:p>
            <a:r>
              <a:rPr lang="en-US" sz="2400" dirty="0" smtClean="0">
                <a:latin typeface="Arial" panose="020B0604020202020204" pitchFamily="34" charset="0"/>
                <a:cs typeface="Arial" panose="020B0604020202020204" pitchFamily="34" charset="0"/>
              </a:rPr>
              <a:t>Understand the risk factors for suicide and trauma</a:t>
            </a:r>
          </a:p>
          <a:p>
            <a:r>
              <a:rPr lang="en-US" sz="2400" dirty="0" smtClean="0">
                <a:latin typeface="Arial" panose="020B0604020202020204" pitchFamily="34" charset="0"/>
                <a:cs typeface="Arial" panose="020B0604020202020204" pitchFamily="34" charset="0"/>
              </a:rPr>
              <a:t>Understand the principles of a trauma informed approach</a:t>
            </a:r>
          </a:p>
          <a:p>
            <a:r>
              <a:rPr lang="en-US" sz="2400" dirty="0" smtClean="0">
                <a:latin typeface="Arial" panose="020B0604020202020204" pitchFamily="34" charset="0"/>
                <a:cs typeface="Arial" panose="020B0604020202020204" pitchFamily="34" charset="0"/>
              </a:rPr>
              <a:t>Define the resilient factors of trauma</a:t>
            </a:r>
          </a:p>
          <a:p>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859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7789"/>
            <a:ext cx="8229600" cy="1143000"/>
          </a:xfrm>
        </p:spPr>
        <p:txBody>
          <a:bodyPr/>
          <a:lstStyle/>
          <a:p>
            <a:r>
              <a:rPr lang="en-US" sz="3200" dirty="0" smtClean="0">
                <a:solidFill>
                  <a:schemeClr val="bg1"/>
                </a:solidFill>
              </a:rPr>
              <a:t>Children are </a:t>
            </a:r>
            <a:r>
              <a:rPr lang="en-US" sz="3200" i="1" dirty="0" smtClean="0">
                <a:solidFill>
                  <a:schemeClr val="bg1"/>
                </a:solidFill>
              </a:rPr>
              <a:t>not </a:t>
            </a:r>
            <a:r>
              <a:rPr lang="en-US" sz="3200" dirty="0" smtClean="0">
                <a:solidFill>
                  <a:schemeClr val="bg1"/>
                </a:solidFill>
              </a:rPr>
              <a:t>mini adults</a:t>
            </a:r>
            <a:endParaRPr lang="en-US" sz="3200" dirty="0">
              <a:solidFill>
                <a:schemeClr val="bg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1600" y="1828801"/>
            <a:ext cx="3276600" cy="3200400"/>
          </a:xfrm>
        </p:spPr>
      </p:pic>
      <p:sp>
        <p:nvSpPr>
          <p:cNvPr id="4" name="Slide Number Placeholder 3"/>
          <p:cNvSpPr>
            <a:spLocks noGrp="1"/>
          </p:cNvSpPr>
          <p:nvPr>
            <p:ph type="sldNum" sz="quarter" idx="12"/>
          </p:nvPr>
        </p:nvSpPr>
        <p:spPr/>
        <p:txBody>
          <a:bodyPr/>
          <a:lstStyle/>
          <a:p>
            <a:fld id="{60614F42-4D75-4A6C-A204-E5FC593C87FD}" type="slidenum">
              <a:rPr lang="en-US" smtClean="0"/>
              <a:pPr/>
              <a:t>20</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828801"/>
            <a:ext cx="3443288" cy="3048000"/>
          </a:xfrm>
          <a:prstGeom prst="rect">
            <a:avLst/>
          </a:prstGeom>
        </p:spPr>
      </p:pic>
    </p:spTree>
    <p:extLst>
      <p:ext uri="{BB962C8B-B14F-4D97-AF65-F5344CB8AC3E}">
        <p14:creationId xmlns:p14="http://schemas.microsoft.com/office/powerpoint/2010/main" val="347271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200" dirty="0" smtClean="0">
                <a:solidFill>
                  <a:schemeClr val="bg1"/>
                </a:solidFill>
              </a:rPr>
              <a:t>Effects of Trauma</a:t>
            </a:r>
            <a:endParaRPr lang="en-US" sz="3200" dirty="0">
              <a:solidFill>
                <a:schemeClr val="bg1"/>
              </a:solidFill>
            </a:endParaRPr>
          </a:p>
        </p:txBody>
      </p:sp>
      <p:sp>
        <p:nvSpPr>
          <p:cNvPr id="3" name="Content Placeholder 2"/>
          <p:cNvSpPr>
            <a:spLocks noGrp="1"/>
          </p:cNvSpPr>
          <p:nvPr>
            <p:ph idx="1"/>
          </p:nvPr>
        </p:nvSpPr>
        <p:spPr>
          <a:xfrm>
            <a:off x="304800" y="1371600"/>
            <a:ext cx="8382000" cy="4983163"/>
          </a:xfrm>
        </p:spPr>
        <p:txBody>
          <a:bodyPr/>
          <a:lstStyle/>
          <a:p>
            <a:r>
              <a:rPr lang="en-US" sz="2400" dirty="0" smtClean="0"/>
              <a:t>Early traumatic events such as abuse, neglect and other forms of trauma can:</a:t>
            </a:r>
          </a:p>
          <a:p>
            <a:pPr marL="0" indent="0">
              <a:buNone/>
            </a:pPr>
            <a:endParaRPr lang="en-US" sz="600" dirty="0" smtClean="0"/>
          </a:p>
          <a:p>
            <a:pPr marL="0" indent="0">
              <a:buNone/>
            </a:pPr>
            <a:endParaRPr lang="en-US" sz="600" dirty="0" smtClean="0"/>
          </a:p>
          <a:p>
            <a:pPr marL="457200" lvl="1" indent="0">
              <a:buNone/>
            </a:pPr>
            <a:endParaRPr lang="en-US" sz="100" dirty="0" smtClean="0"/>
          </a:p>
          <a:p>
            <a:pPr lvl="1">
              <a:buFont typeface="Arial" panose="020B0604020202020204" pitchFamily="34" charset="0"/>
              <a:buChar char="•"/>
            </a:pPr>
            <a:r>
              <a:rPr lang="en-US" sz="2200" dirty="0" smtClean="0"/>
              <a:t>Result in biological/psychological changes and stress responses;</a:t>
            </a:r>
          </a:p>
          <a:p>
            <a:pPr marL="457200" lvl="1" indent="0">
              <a:buNone/>
            </a:pPr>
            <a:endParaRPr lang="en-US" sz="500" dirty="0" smtClean="0"/>
          </a:p>
          <a:p>
            <a:pPr marL="457200" lvl="1" indent="0">
              <a:buNone/>
            </a:pPr>
            <a:endParaRPr lang="en-US" sz="200" dirty="0" smtClean="0"/>
          </a:p>
          <a:p>
            <a:pPr lvl="1">
              <a:buFont typeface="Arial" panose="020B0604020202020204" pitchFamily="34" charset="0"/>
              <a:buChar char="•"/>
            </a:pPr>
            <a:r>
              <a:rPr lang="en-US" sz="2200" dirty="0" smtClean="0"/>
              <a:t>Increase a person’s vulnerability to encountering interpersonal violence as an adult;</a:t>
            </a:r>
          </a:p>
          <a:p>
            <a:pPr marL="457200" lvl="1" indent="0">
              <a:buNone/>
            </a:pPr>
            <a:endParaRPr lang="en-US" sz="500" dirty="0" smtClean="0"/>
          </a:p>
          <a:p>
            <a:pPr marL="457200" lvl="1" indent="0">
              <a:buNone/>
            </a:pPr>
            <a:endParaRPr lang="en-US" sz="200" dirty="0" smtClean="0"/>
          </a:p>
          <a:p>
            <a:pPr marL="457200" lvl="1" indent="0">
              <a:buNone/>
            </a:pPr>
            <a:endParaRPr lang="en-US" sz="500" dirty="0" smtClean="0"/>
          </a:p>
          <a:p>
            <a:pPr marL="457200" lvl="1" indent="0">
              <a:buNone/>
            </a:pPr>
            <a:endParaRPr lang="en-US" sz="200" dirty="0" smtClean="0"/>
          </a:p>
          <a:p>
            <a:pPr lvl="1">
              <a:buFont typeface="Arial" panose="020B0604020202020204" pitchFamily="34" charset="0"/>
              <a:buChar char="•"/>
            </a:pPr>
            <a:r>
              <a:rPr lang="en-US" sz="2200" dirty="0" smtClean="0"/>
              <a:t> Overwhelms the ability to utilize cognitive, emotional, physical and positive coping skills</a:t>
            </a:r>
          </a:p>
          <a:p>
            <a:pPr marL="457200" lvl="1" indent="0">
              <a:buNone/>
            </a:pPr>
            <a:r>
              <a:rPr lang="en-US" sz="2200" dirty="0" smtClean="0"/>
              <a:t>                                                                                                                                                                                                                                                                                                                                                                                                                                                                                                                                                                                                                                                                                                                                                                                                                                                                                                                                                        </a:t>
            </a:r>
            <a:endParaRPr lang="en-US" sz="2200" dirty="0"/>
          </a:p>
          <a:p>
            <a:endParaRPr lang="en-US" dirty="0"/>
          </a:p>
        </p:txBody>
      </p:sp>
      <p:sp>
        <p:nvSpPr>
          <p:cNvPr id="4" name="Slide Number Placeholder 3"/>
          <p:cNvSpPr>
            <a:spLocks noGrp="1"/>
          </p:cNvSpPr>
          <p:nvPr>
            <p:ph type="sldNum" sz="quarter" idx="12"/>
          </p:nvPr>
        </p:nvSpPr>
        <p:spPr/>
        <p:txBody>
          <a:bodyPr/>
          <a:lstStyle/>
          <a:p>
            <a:fld id="{60614F42-4D75-4A6C-A204-E5FC593C87FD}" type="slidenum">
              <a:rPr lang="en-US" smtClean="0"/>
              <a:pPr/>
              <a:t>21</a:t>
            </a:fld>
            <a:endParaRPr lang="en-US"/>
          </a:p>
        </p:txBody>
      </p:sp>
    </p:spTree>
    <p:extLst>
      <p:ext uri="{BB962C8B-B14F-4D97-AF65-F5344CB8AC3E}">
        <p14:creationId xmlns:p14="http://schemas.microsoft.com/office/powerpoint/2010/main" val="415823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64134221"/>
              </p:ext>
            </p:extLst>
          </p:nvPr>
        </p:nvGraphicFramePr>
        <p:xfrm>
          <a:off x="290052" y="381000"/>
          <a:ext cx="8839200" cy="6233608"/>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3365396428"/>
                    </a:ext>
                  </a:extLst>
                </a:gridCol>
                <a:gridCol w="6096000">
                  <a:extLst>
                    <a:ext uri="{9D8B030D-6E8A-4147-A177-3AD203B41FA5}">
                      <a16:colId xmlns:a16="http://schemas.microsoft.com/office/drawing/2014/main" val="1947833012"/>
                    </a:ext>
                  </a:extLst>
                </a:gridCol>
              </a:tblGrid>
              <a:tr h="812677">
                <a:tc>
                  <a:txBody>
                    <a:bodyPr/>
                    <a:lstStyle/>
                    <a:p>
                      <a:pPr marL="0" marR="0" algn="ctr">
                        <a:lnSpc>
                          <a:spcPct val="107000"/>
                        </a:lnSpc>
                        <a:spcBef>
                          <a:spcPts val="0"/>
                        </a:spcBef>
                        <a:spcAft>
                          <a:spcPts val="0"/>
                        </a:spcAft>
                      </a:pPr>
                      <a:endParaRPr lang="en-US" sz="2000" dirty="0" smtClean="0">
                        <a:solidFill>
                          <a:schemeClr val="tx1"/>
                        </a:solidFill>
                        <a:effectLst/>
                      </a:endParaRPr>
                    </a:p>
                    <a:p>
                      <a:pPr marL="0" marR="0" algn="ctr">
                        <a:lnSpc>
                          <a:spcPct val="107000"/>
                        </a:lnSpc>
                        <a:spcBef>
                          <a:spcPts val="0"/>
                        </a:spcBef>
                        <a:spcAft>
                          <a:spcPts val="0"/>
                        </a:spcAft>
                      </a:pPr>
                      <a:r>
                        <a:rPr lang="en-US" sz="2000" dirty="0" smtClean="0">
                          <a:solidFill>
                            <a:schemeClr val="tx1"/>
                          </a:solidFill>
                          <a:effectLst/>
                        </a:rPr>
                        <a:t>Trauma Resistance</a:t>
                      </a: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2000" dirty="0" smtClean="0">
                        <a:solidFill>
                          <a:schemeClr val="tx1"/>
                        </a:solidFill>
                        <a:effectLst/>
                      </a:endParaRPr>
                    </a:p>
                    <a:p>
                      <a:pPr marL="0" marR="0" algn="ctr">
                        <a:lnSpc>
                          <a:spcPct val="107000"/>
                        </a:lnSpc>
                        <a:spcBef>
                          <a:spcPts val="0"/>
                        </a:spcBef>
                        <a:spcAft>
                          <a:spcPts val="0"/>
                        </a:spcAft>
                      </a:pPr>
                      <a:r>
                        <a:rPr lang="en-US" sz="2000" dirty="0" smtClean="0">
                          <a:solidFill>
                            <a:schemeClr val="tx1"/>
                          </a:solidFill>
                          <a:effectLst/>
                        </a:rPr>
                        <a:t>Trauma Informed Approach</a:t>
                      </a:r>
                      <a:endParaRPr lang="en-US" sz="2000" dirty="0">
                        <a:solidFill>
                          <a:schemeClr val="tx1"/>
                        </a:solidFill>
                        <a:effectLst/>
                      </a:endParaRPr>
                    </a:p>
                  </a:txBody>
                  <a:tcPr marL="68580" marR="68580" marT="0" marB="0"/>
                </a:tc>
                <a:extLst>
                  <a:ext uri="{0D108BD9-81ED-4DB2-BD59-A6C34878D82A}">
                    <a16:rowId xmlns:a16="http://schemas.microsoft.com/office/drawing/2014/main" val="3042386037"/>
                  </a:ext>
                </a:extLst>
              </a:tr>
              <a:tr h="781238">
                <a:tc>
                  <a:txBody>
                    <a:bodyPr/>
                    <a:lstStyle/>
                    <a:p>
                      <a:pPr marL="0" marR="0" algn="ctr">
                        <a:lnSpc>
                          <a:spcPct val="107000"/>
                        </a:lnSpc>
                        <a:spcBef>
                          <a:spcPts val="0"/>
                        </a:spcBef>
                        <a:spcAft>
                          <a:spcPts val="0"/>
                        </a:spcAft>
                      </a:pPr>
                      <a:endParaRPr lang="en-US" sz="2000" dirty="0" smtClean="0">
                        <a:solidFill>
                          <a:schemeClr val="tx1"/>
                        </a:solidFill>
                        <a:effectLst/>
                      </a:endParaRPr>
                    </a:p>
                    <a:p>
                      <a:pPr marL="0" marR="0" algn="ctr">
                        <a:lnSpc>
                          <a:spcPct val="107000"/>
                        </a:lnSpc>
                        <a:spcBef>
                          <a:spcPts val="0"/>
                        </a:spcBef>
                        <a:spcAft>
                          <a:spcPts val="0"/>
                        </a:spcAft>
                      </a:pPr>
                      <a:r>
                        <a:rPr lang="en-US" sz="2000" dirty="0" smtClean="0">
                          <a:solidFill>
                            <a:schemeClr val="tx1"/>
                          </a:solidFill>
                          <a:effectLst/>
                        </a:rPr>
                        <a:t>Lazy/unmotivated</a:t>
                      </a:r>
                    </a:p>
                    <a:p>
                      <a:pPr marL="0" marR="0" algn="ctr">
                        <a:lnSpc>
                          <a:spcPct val="107000"/>
                        </a:lnSpc>
                        <a:spcBef>
                          <a:spcPts val="0"/>
                        </a:spcBef>
                        <a:spcAft>
                          <a:spcPts val="0"/>
                        </a:spcAft>
                      </a:pPr>
                      <a:r>
                        <a:rPr lang="en-US" sz="2000" dirty="0">
                          <a:solidFill>
                            <a:schemeClr val="tx1"/>
                          </a:solidFill>
                          <a:effectLst/>
                        </a:rPr>
                        <a:t> </a:t>
                      </a:r>
                      <a:endParaRPr lang="en-US" sz="2000" dirty="0" smtClean="0">
                        <a:solidFill>
                          <a:schemeClr val="tx1"/>
                        </a:solidFill>
                        <a:effectLst/>
                      </a:endParaRP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rPr>
                        <a:t> </a:t>
                      </a:r>
                    </a:p>
                  </a:txBody>
                  <a:tcPr marL="68580" marR="68580" marT="0" marB="0"/>
                </a:tc>
                <a:extLst>
                  <a:ext uri="{0D108BD9-81ED-4DB2-BD59-A6C34878D82A}">
                    <a16:rowId xmlns:a16="http://schemas.microsoft.com/office/drawing/2014/main" val="266087730"/>
                  </a:ext>
                </a:extLst>
              </a:tr>
              <a:tr h="1432162">
                <a:tc>
                  <a:txBody>
                    <a:bodyPr/>
                    <a:lstStyle/>
                    <a:p>
                      <a:pPr marL="0" marR="0" algn="ctr">
                        <a:lnSpc>
                          <a:spcPct val="107000"/>
                        </a:lnSpc>
                        <a:spcBef>
                          <a:spcPts val="0"/>
                        </a:spcBef>
                        <a:spcAft>
                          <a:spcPts val="0"/>
                        </a:spcAft>
                      </a:pPr>
                      <a:endParaRPr lang="en-US" sz="2000" dirty="0" smtClean="0">
                        <a:solidFill>
                          <a:schemeClr val="tx1"/>
                        </a:solidFill>
                        <a:effectLst/>
                      </a:endParaRPr>
                    </a:p>
                    <a:p>
                      <a:pPr marL="0" marR="0" algn="ctr">
                        <a:lnSpc>
                          <a:spcPct val="107000"/>
                        </a:lnSpc>
                        <a:spcBef>
                          <a:spcPts val="0"/>
                        </a:spcBef>
                        <a:spcAft>
                          <a:spcPts val="0"/>
                        </a:spcAft>
                      </a:pPr>
                      <a:r>
                        <a:rPr lang="en-US" sz="2000" dirty="0">
                          <a:solidFill>
                            <a:schemeClr val="tx1"/>
                          </a:solidFill>
                          <a:effectLst/>
                        </a:rPr>
                        <a:t> </a:t>
                      </a:r>
                      <a:r>
                        <a:rPr lang="en-US" sz="2000" dirty="0" smtClean="0">
                          <a:solidFill>
                            <a:schemeClr val="tx1"/>
                          </a:solidFill>
                          <a:effectLst/>
                        </a:rPr>
                        <a:t>Manipulative/always looking to get something</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b="1" dirty="0">
                        <a:solidFill>
                          <a:schemeClr val="tx1"/>
                        </a:solidFill>
                        <a:effectLst/>
                      </a:endParaRPr>
                    </a:p>
                  </a:txBody>
                  <a:tcPr marL="68580" marR="68580" marT="0" marB="0"/>
                </a:tc>
                <a:extLst>
                  <a:ext uri="{0D108BD9-81ED-4DB2-BD59-A6C34878D82A}">
                    <a16:rowId xmlns:a16="http://schemas.microsoft.com/office/drawing/2014/main" val="2954972357"/>
                  </a:ext>
                </a:extLst>
              </a:tr>
              <a:tr h="709126">
                <a:tc>
                  <a:txBody>
                    <a:bodyPr/>
                    <a:lstStyle/>
                    <a:p>
                      <a:pPr marL="0" marR="0" algn="ctr">
                        <a:lnSpc>
                          <a:spcPct val="107000"/>
                        </a:lnSpc>
                        <a:spcBef>
                          <a:spcPts val="0"/>
                        </a:spcBef>
                        <a:spcAft>
                          <a:spcPts val="0"/>
                        </a:spcAft>
                      </a:pPr>
                      <a:r>
                        <a:rPr lang="en-US" sz="2000" dirty="0">
                          <a:solidFill>
                            <a:schemeClr val="tx1"/>
                          </a:solidFill>
                          <a:effectLst/>
                        </a:rPr>
                        <a:t> </a:t>
                      </a:r>
                      <a:r>
                        <a:rPr lang="en-US" sz="2000" dirty="0" smtClean="0">
                          <a:solidFill>
                            <a:schemeClr val="tx1"/>
                          </a:solidFill>
                          <a:effectLst/>
                        </a:rPr>
                        <a:t>Disrespectful</a:t>
                      </a:r>
                    </a:p>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rPr>
                        <a:t> </a:t>
                      </a:r>
                    </a:p>
                  </a:txBody>
                  <a:tcPr marL="68580" marR="68580" marT="0" marB="0"/>
                </a:tc>
                <a:extLst>
                  <a:ext uri="{0D108BD9-81ED-4DB2-BD59-A6C34878D82A}">
                    <a16:rowId xmlns:a16="http://schemas.microsoft.com/office/drawing/2014/main" val="3731583688"/>
                  </a:ext>
                </a:extLst>
              </a:tr>
              <a:tr h="670361">
                <a:tc>
                  <a:txBody>
                    <a:bodyPr/>
                    <a:lstStyle/>
                    <a:p>
                      <a:pPr marL="0" marR="0" algn="ctr">
                        <a:lnSpc>
                          <a:spcPct val="107000"/>
                        </a:lnSpc>
                        <a:spcBef>
                          <a:spcPts val="0"/>
                        </a:spcBef>
                        <a:spcAft>
                          <a:spcPts val="0"/>
                        </a:spcAft>
                      </a:pPr>
                      <a:r>
                        <a:rPr lang="en-US" sz="2000" dirty="0" smtClean="0">
                          <a:solidFill>
                            <a:schemeClr val="tx1"/>
                          </a:solidFill>
                          <a:effectLst/>
                        </a:rPr>
                        <a:t>Antagonistic</a:t>
                      </a: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rPr>
                        <a:t> </a:t>
                      </a:r>
                      <a:endParaRPr lang="en-US" sz="2000" b="1" dirty="0">
                        <a:solidFill>
                          <a:schemeClr val="tx1"/>
                        </a:solidFill>
                        <a:effectLst/>
                      </a:endParaRPr>
                    </a:p>
                  </a:txBody>
                  <a:tcPr marL="68580" marR="68580" marT="0" marB="0"/>
                </a:tc>
                <a:extLst>
                  <a:ext uri="{0D108BD9-81ED-4DB2-BD59-A6C34878D82A}">
                    <a16:rowId xmlns:a16="http://schemas.microsoft.com/office/drawing/2014/main" val="933575654"/>
                  </a:ext>
                </a:extLst>
              </a:tr>
              <a:tr h="593057">
                <a:tc>
                  <a:txBody>
                    <a:bodyPr/>
                    <a:lstStyle/>
                    <a:p>
                      <a:pPr marL="0" marR="0" algn="ctr">
                        <a:lnSpc>
                          <a:spcPct val="107000"/>
                        </a:lnSpc>
                        <a:spcBef>
                          <a:spcPts val="0"/>
                        </a:spcBef>
                        <a:spcAft>
                          <a:spcPts val="0"/>
                        </a:spcAft>
                      </a:pPr>
                      <a:r>
                        <a:rPr lang="en-US" sz="2000" dirty="0" smtClean="0">
                          <a:solidFill>
                            <a:schemeClr val="tx1"/>
                          </a:solidFill>
                          <a:effectLst/>
                        </a:rPr>
                        <a:t>Seeking attention</a:t>
                      </a: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solidFill>
                            <a:schemeClr val="tx1"/>
                          </a:solidFill>
                          <a:effectLst/>
                        </a:rPr>
                        <a:t> </a:t>
                      </a:r>
                    </a:p>
                  </a:txBody>
                  <a:tcPr marL="68580" marR="68580" marT="0" marB="0"/>
                </a:tc>
                <a:extLst>
                  <a:ext uri="{0D108BD9-81ED-4DB2-BD59-A6C34878D82A}">
                    <a16:rowId xmlns:a16="http://schemas.microsoft.com/office/drawing/2014/main" val="34483708"/>
                  </a:ext>
                </a:extLst>
              </a:tr>
              <a:tr h="1061502">
                <a:tc>
                  <a:txBody>
                    <a:bodyPr/>
                    <a:lstStyle/>
                    <a:p>
                      <a:pPr marL="0" marR="0" algn="ctr">
                        <a:lnSpc>
                          <a:spcPct val="107000"/>
                        </a:lnSpc>
                        <a:spcBef>
                          <a:spcPts val="0"/>
                        </a:spcBef>
                        <a:spcAft>
                          <a:spcPts val="0"/>
                        </a:spcAft>
                      </a:pPr>
                      <a:r>
                        <a:rPr lang="en-US" sz="2000" dirty="0" smtClean="0">
                          <a:solidFill>
                            <a:schemeClr val="tx1"/>
                          </a:solidFill>
                          <a:effectLst/>
                        </a:rPr>
                        <a:t>Uncaring/</a:t>
                      </a:r>
                      <a:r>
                        <a:rPr lang="en-US" sz="2000" baseline="0" dirty="0" smtClean="0">
                          <a:solidFill>
                            <a:schemeClr val="tx1"/>
                          </a:solidFill>
                          <a:effectLst/>
                        </a:rPr>
                        <a:t>lacks empathy</a:t>
                      </a: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2000" b="1" dirty="0" smtClean="0">
                        <a:solidFill>
                          <a:schemeClr val="tx1"/>
                        </a:solidFill>
                        <a:effectLst/>
                      </a:endParaRPr>
                    </a:p>
                    <a:p>
                      <a:pPr marL="0" marR="0">
                        <a:lnSpc>
                          <a:spcPct val="107000"/>
                        </a:lnSpc>
                        <a:spcBef>
                          <a:spcPts val="0"/>
                        </a:spcBef>
                        <a:spcAft>
                          <a:spcPts val="0"/>
                        </a:spcAft>
                      </a:pPr>
                      <a:endParaRPr lang="en-US" sz="2000" b="1" dirty="0" smtClean="0">
                        <a:solidFill>
                          <a:schemeClr val="tx1"/>
                        </a:solidFill>
                        <a:effectLst/>
                      </a:endParaRPr>
                    </a:p>
                    <a:p>
                      <a:pPr marL="0" marR="0">
                        <a:lnSpc>
                          <a:spcPct val="107000"/>
                        </a:lnSpc>
                        <a:spcBef>
                          <a:spcPts val="0"/>
                        </a:spcBef>
                        <a:spcAft>
                          <a:spcPts val="0"/>
                        </a:spcAft>
                      </a:pPr>
                      <a:endParaRPr lang="en-US" sz="2000" b="1" dirty="0" smtClean="0">
                        <a:solidFill>
                          <a:schemeClr val="tx1"/>
                        </a:solidFill>
                        <a:effectLst/>
                      </a:endParaRPr>
                    </a:p>
                  </a:txBody>
                  <a:tcPr marL="68580" marR="68580" marT="0" marB="0"/>
                </a:tc>
                <a:extLst>
                  <a:ext uri="{0D108BD9-81ED-4DB2-BD59-A6C34878D82A}">
                    <a16:rowId xmlns:a16="http://schemas.microsoft.com/office/drawing/2014/main" val="3037600840"/>
                  </a:ext>
                </a:extLst>
              </a:tr>
            </a:tbl>
          </a:graphicData>
        </a:graphic>
      </p:graphicFrame>
    </p:spTree>
    <p:extLst>
      <p:ext uri="{BB962C8B-B14F-4D97-AF65-F5344CB8AC3E}">
        <p14:creationId xmlns:p14="http://schemas.microsoft.com/office/powerpoint/2010/main" val="3300223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8229600" cy="1143000"/>
          </a:xfrm>
        </p:spPr>
        <p:txBody>
          <a:bodyPr/>
          <a:lstStyle/>
          <a:p>
            <a:r>
              <a:rPr lang="en-US" sz="2800" dirty="0" smtClean="0">
                <a:solidFill>
                  <a:schemeClr val="bg1"/>
                </a:solidFill>
              </a:rPr>
              <a:t>Biological Impact of </a:t>
            </a:r>
            <a:r>
              <a:rPr lang="en-US" sz="2800" dirty="0">
                <a:solidFill>
                  <a:schemeClr val="bg1"/>
                </a:solidFill>
              </a:rPr>
              <a:t>Trauma</a:t>
            </a:r>
          </a:p>
        </p:txBody>
      </p:sp>
      <p:sp>
        <p:nvSpPr>
          <p:cNvPr id="3" name="Content Placeholder 2"/>
          <p:cNvSpPr>
            <a:spLocks noGrp="1"/>
          </p:cNvSpPr>
          <p:nvPr>
            <p:ph idx="1"/>
          </p:nvPr>
        </p:nvSpPr>
        <p:spPr/>
        <p:txBody>
          <a:bodyPr/>
          <a:lstStyle/>
          <a:p>
            <a:pPr marL="0" indent="0">
              <a:buNone/>
            </a:pPr>
            <a:endParaRPr lang="en-US" sz="1200" i="1" dirty="0" smtClean="0"/>
          </a:p>
          <a:p>
            <a:pPr marL="457200" lvl="1" indent="0">
              <a:buNone/>
            </a:pPr>
            <a:r>
              <a:rPr lang="en-US" sz="2400" i="1" dirty="0" smtClean="0"/>
              <a:t>Let’s look at 3 areas of the brain impacted by trauma</a:t>
            </a:r>
          </a:p>
          <a:p>
            <a:pPr marL="457200" lvl="1" indent="0">
              <a:buNone/>
            </a:pPr>
            <a:endParaRPr lang="en-US" sz="2400" dirty="0" smtClean="0"/>
          </a:p>
          <a:p>
            <a:pPr lvl="1">
              <a:buFont typeface="Arial" panose="020B0604020202020204" pitchFamily="34" charset="0"/>
              <a:buChar char="•"/>
            </a:pPr>
            <a:r>
              <a:rPr lang="en-US" sz="2400" dirty="0" smtClean="0"/>
              <a:t>Amygdala</a:t>
            </a:r>
          </a:p>
          <a:p>
            <a:pPr marL="457200" lvl="1" indent="0">
              <a:buNone/>
            </a:pPr>
            <a:endParaRPr lang="en-US" sz="2400" dirty="0" smtClean="0"/>
          </a:p>
          <a:p>
            <a:pPr lvl="1">
              <a:buFont typeface="Arial" panose="020B0604020202020204" pitchFamily="34" charset="0"/>
              <a:buChar char="•"/>
            </a:pPr>
            <a:r>
              <a:rPr lang="en-US" sz="2400" dirty="0" smtClean="0"/>
              <a:t>Pre-frontal cortex</a:t>
            </a:r>
          </a:p>
          <a:p>
            <a:pPr marL="457200" lvl="1" indent="0">
              <a:buNone/>
            </a:pPr>
            <a:endParaRPr lang="en-US" sz="2400" dirty="0" smtClean="0"/>
          </a:p>
          <a:p>
            <a:pPr lvl="1">
              <a:buFont typeface="Arial" panose="020B0604020202020204" pitchFamily="34" charset="0"/>
              <a:buChar char="•"/>
            </a:pPr>
            <a:r>
              <a:rPr lang="en-US" sz="2400" dirty="0" smtClean="0"/>
              <a:t>Hippocampus</a:t>
            </a:r>
          </a:p>
          <a:p>
            <a:endParaRPr lang="en-US" dirty="0"/>
          </a:p>
        </p:txBody>
      </p:sp>
      <p:sp>
        <p:nvSpPr>
          <p:cNvPr id="4" name="Slide Number Placeholder 3"/>
          <p:cNvSpPr>
            <a:spLocks noGrp="1"/>
          </p:cNvSpPr>
          <p:nvPr>
            <p:ph type="sldNum" sz="quarter" idx="12"/>
          </p:nvPr>
        </p:nvSpPr>
        <p:spPr/>
        <p:txBody>
          <a:bodyPr/>
          <a:lstStyle/>
          <a:p>
            <a:fld id="{60614F42-4D75-4A6C-A204-E5FC593C87FD}" type="slidenum">
              <a:rPr lang="en-US" smtClean="0"/>
              <a:pPr/>
              <a:t>23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2624773"/>
            <a:ext cx="3733800" cy="3882390"/>
          </a:xfrm>
          <a:prstGeom prst="rect">
            <a:avLst/>
          </a:prstGeom>
        </p:spPr>
      </p:pic>
    </p:spTree>
    <p:extLst>
      <p:ext uri="{BB962C8B-B14F-4D97-AF65-F5344CB8AC3E}">
        <p14:creationId xmlns:p14="http://schemas.microsoft.com/office/powerpoint/2010/main" val="3385538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5715000" cy="762000"/>
          </a:xfrm>
        </p:spPr>
        <p:txBody>
          <a:bodyPr>
            <a:normAutofit fontScale="90000"/>
          </a:bodyPr>
          <a:lstStyle/>
          <a:p>
            <a:r>
              <a:rPr lang="en-US" sz="2800" dirty="0" smtClean="0">
                <a:solidFill>
                  <a:schemeClr val="bg1"/>
                </a:solidFill>
                <a:latin typeface="Arial" panose="020B0604020202020204" pitchFamily="34" charset="0"/>
                <a:cs typeface="Arial" panose="020B0604020202020204" pitchFamily="34" charset="0"/>
              </a:rPr>
              <a:t>Physiological Impact</a:t>
            </a:r>
            <a:r>
              <a:rPr lang="en-US" sz="2800" dirty="0">
                <a:solidFill>
                  <a:schemeClr val="bg1"/>
                </a:solidFill>
                <a:latin typeface="Calibri" pitchFamily="34" charset="0"/>
              </a:rPr>
              <a:t/>
            </a:r>
            <a:br>
              <a:rPr lang="en-US" sz="2800" dirty="0">
                <a:solidFill>
                  <a:schemeClr val="bg1"/>
                </a:solidFill>
                <a:latin typeface="Calibri" pitchFamily="34" charset="0"/>
              </a:rPr>
            </a:br>
            <a:endParaRPr lang="en-US" sz="2800" dirty="0">
              <a:solidFill>
                <a:schemeClr val="bg1"/>
              </a:solidFill>
              <a:latin typeface="Calibri" pitchFamily="34" charset="0"/>
            </a:endParaRPr>
          </a:p>
        </p:txBody>
      </p:sp>
      <p:sp>
        <p:nvSpPr>
          <p:cNvPr id="3" name="Content Placeholder 2"/>
          <p:cNvSpPr>
            <a:spLocks noGrp="1"/>
          </p:cNvSpPr>
          <p:nvPr>
            <p:ph idx="1"/>
          </p:nvPr>
        </p:nvSpPr>
        <p:spPr>
          <a:xfrm>
            <a:off x="304800" y="1524000"/>
            <a:ext cx="8686800" cy="4724400"/>
          </a:xfrm>
        </p:spPr>
        <p:txBody>
          <a:bodyPr>
            <a:normAutofit/>
          </a:bodyPr>
          <a:lstStyle/>
          <a:p>
            <a:pPr>
              <a:buSzPct val="1150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Changes in the limbic system</a:t>
            </a:r>
          </a:p>
          <a:p>
            <a:pPr lvl="1">
              <a:buSzPct val="115000"/>
              <a:buFont typeface="Arial" panose="020B0604020202020204" pitchFamily="34" charset="0"/>
              <a:buChar char="•"/>
            </a:pPr>
            <a:r>
              <a:rPr lang="en-US" sz="2300" dirty="0" smtClean="0">
                <a:latin typeface="Arial" panose="020B0604020202020204" pitchFamily="34" charset="0"/>
                <a:cs typeface="Arial" panose="020B0604020202020204" pitchFamily="34" charset="0"/>
              </a:rPr>
              <a:t>Nerves </a:t>
            </a:r>
            <a:r>
              <a:rPr lang="en-US" sz="2300" dirty="0">
                <a:latin typeface="Arial" panose="020B0604020202020204" pitchFamily="34" charset="0"/>
                <a:cs typeface="Arial" panose="020B0604020202020204" pitchFamily="34" charset="0"/>
              </a:rPr>
              <a:t>in the </a:t>
            </a:r>
            <a:r>
              <a:rPr lang="en-US" sz="2300" dirty="0" smtClean="0">
                <a:latin typeface="Arial" panose="020B0604020202020204" pitchFamily="34" charset="0"/>
                <a:cs typeface="Arial" panose="020B0604020202020204" pitchFamily="34" charset="0"/>
              </a:rPr>
              <a:t>brain that drive mood and emotions such as fear</a:t>
            </a:r>
            <a:r>
              <a:rPr lang="en-US" sz="2300" dirty="0">
                <a:latin typeface="Arial" panose="020B0604020202020204" pitchFamily="34" charset="0"/>
                <a:cs typeface="Arial" panose="020B0604020202020204" pitchFamily="34" charset="0"/>
              </a:rPr>
              <a:t>, pleasure, </a:t>
            </a:r>
            <a:r>
              <a:rPr lang="en-US" sz="2300" dirty="0" smtClean="0">
                <a:latin typeface="Arial" panose="020B0604020202020204" pitchFamily="34" charset="0"/>
                <a:cs typeface="Arial" panose="020B0604020202020204" pitchFamily="34" charset="0"/>
              </a:rPr>
              <a:t>anger.</a:t>
            </a:r>
          </a:p>
          <a:p>
            <a:pPr marL="457200" lvl="1" indent="0">
              <a:buSzPct val="115000"/>
              <a:buNone/>
            </a:pPr>
            <a:endParaRPr lang="en-US" sz="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Hyperarousal</a:t>
            </a:r>
            <a:endParaRPr lang="en-US" sz="1100" dirty="0" smtClean="0">
              <a:latin typeface="Arial" panose="020B060402020202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Increase </a:t>
            </a:r>
            <a:r>
              <a:rPr lang="en-US" sz="2400" dirty="0" smtClean="0">
                <a:latin typeface="Arial" panose="020B0604020202020204" pitchFamily="34" charset="0"/>
                <a:cs typeface="Arial" panose="020B0604020202020204" pitchFamily="34" charset="0"/>
              </a:rPr>
              <a:t>risk </a:t>
            </a:r>
            <a:r>
              <a:rPr lang="en-US" sz="2400" dirty="0">
                <a:latin typeface="Arial" panose="020B0604020202020204" pitchFamily="34" charset="0"/>
                <a:cs typeface="Arial" panose="020B0604020202020204" pitchFamily="34" charset="0"/>
              </a:rPr>
              <a:t>of developing chronic </a:t>
            </a:r>
            <a:r>
              <a:rPr lang="en-US" sz="2400" dirty="0" smtClean="0">
                <a:latin typeface="Arial" panose="020B0604020202020204" pitchFamily="34" charset="0"/>
                <a:cs typeface="Arial" panose="020B0604020202020204" pitchFamily="34" charset="0"/>
              </a:rPr>
              <a:t>diseases/other </a:t>
            </a:r>
            <a:r>
              <a:rPr lang="en-US" sz="2400" dirty="0">
                <a:latin typeface="Arial" panose="020B0604020202020204" pitchFamily="34" charset="0"/>
                <a:cs typeface="Arial" panose="020B0604020202020204" pitchFamily="34" charset="0"/>
              </a:rPr>
              <a:t>physical illnesses, mental illnesses/substance-related </a:t>
            </a:r>
            <a:r>
              <a:rPr lang="en-US" sz="2400" dirty="0" smtClean="0">
                <a:latin typeface="Arial" panose="020B0604020202020204" pitchFamily="34" charset="0"/>
                <a:cs typeface="Arial" panose="020B0604020202020204" pitchFamily="34" charset="0"/>
              </a:rPr>
              <a:t>disorders</a:t>
            </a:r>
          </a:p>
          <a:p>
            <a:pPr marL="0" indent="0">
              <a:buNone/>
            </a:pPr>
            <a:endParaRPr 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583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269480" cy="994172"/>
          </a:xfrm>
        </p:spPr>
        <p:txBody>
          <a:bodyPr>
            <a:normAutofit fontScale="90000"/>
          </a:bodyPr>
          <a:lstStyle/>
          <a:p>
            <a:r>
              <a:rPr lang="en-US" dirty="0"/>
              <a:t/>
            </a:r>
            <a:br>
              <a:rPr lang="en-US" dirty="0"/>
            </a:br>
            <a:r>
              <a:rPr lang="en-US" sz="3600" dirty="0">
                <a:solidFill>
                  <a:schemeClr val="bg1"/>
                </a:solidFill>
              </a:rPr>
              <a:t>Physical </a:t>
            </a:r>
            <a:r>
              <a:rPr lang="en-US" sz="3600" dirty="0" smtClean="0">
                <a:solidFill>
                  <a:schemeClr val="bg1"/>
                </a:solidFill>
              </a:rPr>
              <a:t>effects</a:t>
            </a:r>
            <a:r>
              <a:rPr lang="en-US" dirty="0"/>
              <a:t/>
            </a:r>
            <a:br>
              <a:rPr lang="en-US" dirty="0"/>
            </a:br>
            <a:endParaRPr lang="en-US" dirty="0"/>
          </a:p>
        </p:txBody>
      </p:sp>
      <p:sp>
        <p:nvSpPr>
          <p:cNvPr id="3" name="Content Placeholder 2"/>
          <p:cNvSpPr>
            <a:spLocks noGrp="1"/>
          </p:cNvSpPr>
          <p:nvPr>
            <p:ph idx="1"/>
          </p:nvPr>
        </p:nvSpPr>
        <p:spPr>
          <a:xfrm>
            <a:off x="457200" y="1099467"/>
            <a:ext cx="7565572" cy="4310743"/>
          </a:xfrm>
        </p:spPr>
        <p:txBody>
          <a:bodyPr>
            <a:normAutofit lnSpcReduction="10000"/>
          </a:bodyPr>
          <a:lstStyle/>
          <a:p>
            <a:pPr marL="0" indent="0">
              <a:buNone/>
            </a:pPr>
            <a:endParaRPr lang="en-US" sz="2100" dirty="0"/>
          </a:p>
          <a:p>
            <a:r>
              <a:rPr lang="en-US" sz="2250" dirty="0"/>
              <a:t>Somatic complaints </a:t>
            </a:r>
          </a:p>
          <a:p>
            <a:r>
              <a:rPr lang="en-US" sz="2250" dirty="0"/>
              <a:t>Sleep disturbances</a:t>
            </a:r>
          </a:p>
          <a:p>
            <a:r>
              <a:rPr lang="en-US" sz="2250" dirty="0"/>
              <a:t>Gastrointestinal</a:t>
            </a:r>
          </a:p>
          <a:p>
            <a:r>
              <a:rPr lang="en-US" sz="2250" dirty="0"/>
              <a:t>Cardiovascular</a:t>
            </a:r>
          </a:p>
          <a:p>
            <a:r>
              <a:rPr lang="en-US" sz="2250" dirty="0" smtClean="0"/>
              <a:t>Musculoskeletal</a:t>
            </a:r>
            <a:endParaRPr lang="en-US" sz="2250" dirty="0"/>
          </a:p>
          <a:p>
            <a:r>
              <a:rPr lang="en-US" sz="2250" dirty="0"/>
              <a:t>Respiratory</a:t>
            </a:r>
          </a:p>
          <a:p>
            <a:r>
              <a:rPr lang="en-US" sz="2250" dirty="0"/>
              <a:t>Dermatological</a:t>
            </a:r>
          </a:p>
          <a:p>
            <a:r>
              <a:rPr lang="en-US" sz="2250" dirty="0"/>
              <a:t>Urological problems</a:t>
            </a:r>
          </a:p>
          <a:p>
            <a:r>
              <a:rPr lang="en-US" sz="2250" dirty="0"/>
              <a:t>Substance abuse </a:t>
            </a:r>
            <a:r>
              <a:rPr lang="en-US" sz="2250" dirty="0" smtClean="0"/>
              <a:t>disorders</a:t>
            </a:r>
          </a:p>
          <a:p>
            <a:r>
              <a:rPr lang="en-US" sz="2250" dirty="0" smtClean="0"/>
              <a:t>STDs</a:t>
            </a:r>
            <a:endParaRPr lang="en-US" sz="2250" dirty="0"/>
          </a:p>
          <a:p>
            <a:endParaRPr lang="en-US" sz="2100" dirty="0"/>
          </a:p>
        </p:txBody>
      </p:sp>
    </p:spTree>
    <p:extLst>
      <p:ext uri="{BB962C8B-B14F-4D97-AF65-F5344CB8AC3E}">
        <p14:creationId xmlns:p14="http://schemas.microsoft.com/office/powerpoint/2010/main" val="323531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Psychological Effects</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371600"/>
            <a:ext cx="8229600" cy="4525963"/>
          </a:xfrm>
        </p:spPr>
        <p:txBody>
          <a:bodyPr>
            <a:normAutofit/>
          </a:bodyPr>
          <a:lstStyle/>
          <a:p>
            <a:pPr marL="0" indent="0">
              <a:buNone/>
            </a:pPr>
            <a:endParaRPr lang="en-US" sz="500" dirty="0" smtClean="0"/>
          </a:p>
          <a:p>
            <a:pPr marL="0" indent="0">
              <a:buNone/>
            </a:pPr>
            <a:endParaRPr lang="en-US" sz="500" dirty="0" smtClean="0"/>
          </a:p>
          <a:p>
            <a:endParaRPr lang="en-US" sz="2300" dirty="0" smtClean="0"/>
          </a:p>
          <a:p>
            <a:r>
              <a:rPr lang="en-US" sz="2300" dirty="0" smtClean="0"/>
              <a:t>Depression</a:t>
            </a:r>
          </a:p>
          <a:p>
            <a:pPr lvl="1">
              <a:buFont typeface="Arial" panose="020B0604020202020204" pitchFamily="34" charset="0"/>
              <a:buChar char="•"/>
            </a:pPr>
            <a:r>
              <a:rPr lang="en-US" sz="2300" dirty="0" smtClean="0"/>
              <a:t>Suicide</a:t>
            </a:r>
            <a:endParaRPr lang="en-US" sz="2300" dirty="0"/>
          </a:p>
          <a:p>
            <a:r>
              <a:rPr lang="en-US" sz="2300" dirty="0" smtClean="0"/>
              <a:t>Anxiety</a:t>
            </a:r>
          </a:p>
          <a:p>
            <a:r>
              <a:rPr lang="en-US" sz="2300" dirty="0"/>
              <a:t>P</a:t>
            </a:r>
            <a:r>
              <a:rPr lang="en-US" sz="2300" dirty="0" smtClean="0"/>
              <a:t>anic attacks</a:t>
            </a:r>
          </a:p>
          <a:p>
            <a:r>
              <a:rPr lang="en-US" sz="2300" dirty="0"/>
              <a:t>N</a:t>
            </a:r>
            <a:r>
              <a:rPr lang="en-US" sz="2300" dirty="0" smtClean="0"/>
              <a:t>ightmares</a:t>
            </a:r>
            <a:r>
              <a:rPr lang="en-US" sz="2300" dirty="0"/>
              <a:t>, flashbacks, sleep </a:t>
            </a:r>
            <a:r>
              <a:rPr lang="en-US" sz="2300" dirty="0" smtClean="0"/>
              <a:t>issues</a:t>
            </a:r>
          </a:p>
          <a:p>
            <a:r>
              <a:rPr lang="en-US" sz="2300" dirty="0" smtClean="0"/>
              <a:t>Isolation</a:t>
            </a:r>
          </a:p>
          <a:p>
            <a:pPr marL="0" indent="0">
              <a:buNone/>
            </a:pPr>
            <a:endParaRPr lang="en-US" sz="2300" dirty="0" smtClean="0"/>
          </a:p>
          <a:p>
            <a:pPr marL="0" indent="0">
              <a:buNone/>
            </a:pPr>
            <a:endParaRPr lang="en-US" sz="2300" dirty="0" smtClean="0"/>
          </a:p>
          <a:p>
            <a:pPr marL="0" indent="0">
              <a:buNone/>
            </a:pPr>
            <a:endParaRPr lang="en-US" sz="500" dirty="0" smtClean="0"/>
          </a:p>
          <a:p>
            <a:pPr marL="457200" lvl="1" indent="0">
              <a:buNone/>
            </a:pPr>
            <a:endParaRPr lang="en-US" sz="1900" dirty="0" smtClean="0"/>
          </a:p>
          <a:p>
            <a:endParaRPr lang="en-US" dirty="0" smtClean="0"/>
          </a:p>
          <a:p>
            <a:endParaRPr lang="en-US" dirty="0"/>
          </a:p>
        </p:txBody>
      </p:sp>
    </p:spTree>
    <p:extLst>
      <p:ext uri="{BB962C8B-B14F-4D97-AF65-F5344CB8AC3E}">
        <p14:creationId xmlns:p14="http://schemas.microsoft.com/office/powerpoint/2010/main" val="1299217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562600" cy="868362"/>
          </a:xfrm>
        </p:spPr>
        <p:txBody>
          <a:bodyPr>
            <a:normAutofit fontScale="90000"/>
          </a:bodyPr>
          <a:lstStyle/>
          <a:p>
            <a:pPr algn="ctr"/>
            <a:r>
              <a:rPr lang="en-US" sz="2800" dirty="0" smtClean="0">
                <a:solidFill>
                  <a:schemeClr val="bg1"/>
                </a:solidFill>
                <a:latin typeface="Arial" panose="020B0604020202020204" pitchFamily="34" charset="0"/>
                <a:cs typeface="Arial" panose="020B0604020202020204" pitchFamily="34" charset="0"/>
              </a:rPr>
              <a:t>Psychological Responses to Trauma</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95400"/>
            <a:ext cx="8229600" cy="4678363"/>
          </a:xfrm>
        </p:spPr>
        <p:txBody>
          <a:bodyPr>
            <a:normAutofit fontScale="70000" lnSpcReduction="20000"/>
          </a:bodyPr>
          <a:lstStyle/>
          <a:p>
            <a:pPr>
              <a:buFont typeface="Arial" panose="020B0604020202020204" pitchFamily="34" charset="0"/>
              <a:buChar char="•"/>
            </a:pPr>
            <a:r>
              <a:rPr lang="en-US" sz="3300" dirty="0" smtClean="0">
                <a:latin typeface="Arial" panose="020B0604020202020204" pitchFamily="34" charset="0"/>
                <a:cs typeface="Arial" panose="020B0604020202020204" pitchFamily="34" charset="0"/>
              </a:rPr>
              <a:t> Responses</a:t>
            </a:r>
          </a:p>
          <a:p>
            <a:pPr lvl="2">
              <a:buFont typeface="Arial" panose="020B0604020202020204" pitchFamily="34" charset="0"/>
              <a:buChar char="•"/>
            </a:pPr>
            <a:r>
              <a:rPr lang="en-US" sz="2900" dirty="0" smtClean="0">
                <a:latin typeface="Arial" panose="020B0604020202020204" pitchFamily="34" charset="0"/>
                <a:cs typeface="Arial" panose="020B0604020202020204" pitchFamily="34" charset="0"/>
              </a:rPr>
              <a:t>Fight/flight response </a:t>
            </a:r>
            <a:endParaRPr lang="en-US" sz="2900"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2900" dirty="0" smtClean="0">
                <a:latin typeface="Arial" panose="020B0604020202020204" pitchFamily="34" charset="0"/>
                <a:cs typeface="Arial" panose="020B0604020202020204" pitchFamily="34" charset="0"/>
              </a:rPr>
              <a:t>Confusion</a:t>
            </a:r>
            <a:endParaRPr lang="en-US" sz="2900"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2900" dirty="0" smtClean="0">
                <a:latin typeface="Arial" panose="020B0604020202020204" pitchFamily="34" charset="0"/>
                <a:cs typeface="Arial" panose="020B0604020202020204" pitchFamily="34" charset="0"/>
              </a:rPr>
              <a:t>Dissociation/</a:t>
            </a:r>
            <a:r>
              <a:rPr lang="en-US" sz="2900" dirty="0">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lunted affect</a:t>
            </a:r>
          </a:p>
          <a:p>
            <a:pPr marL="914400" lvl="2" indent="0">
              <a:buNone/>
            </a:pPr>
            <a:endParaRPr lang="en-US" sz="1100" dirty="0" smtClean="0">
              <a:latin typeface="Arial" panose="020B0604020202020204" pitchFamily="34" charset="0"/>
              <a:cs typeface="Arial" panose="020B0604020202020204" pitchFamily="34" charset="0"/>
            </a:endParaRPr>
          </a:p>
          <a:p>
            <a:pPr marL="914400" lvl="2" indent="0">
              <a:buNone/>
            </a:pPr>
            <a:endParaRPr lang="en-US" sz="7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3300" dirty="0" smtClean="0">
                <a:latin typeface="Arial" panose="020B0604020202020204" pitchFamily="34" charset="0"/>
                <a:cs typeface="Arial" panose="020B0604020202020204" pitchFamily="34" charset="0"/>
              </a:rPr>
              <a:t>Acute Stress Disorder (ASD)</a:t>
            </a:r>
            <a:endParaRPr lang="en-US" sz="3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Prolonged experiences of distress, lack of feeling calm, intrusive thoughts</a:t>
            </a:r>
          </a:p>
          <a:p>
            <a:pPr marL="457200" lvl="1" indent="0">
              <a:buNone/>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smtClean="0">
                <a:latin typeface="Arial" panose="020B0604020202020204" pitchFamily="34" charset="0"/>
                <a:cs typeface="Arial" panose="020B0604020202020204" pitchFamily="34" charset="0"/>
              </a:rPr>
              <a:t>Nearly 1/3 of survivors experience symptoms that interfere with lives after several weeks and lasts from 2 days up to a month</a:t>
            </a:r>
          </a:p>
          <a:p>
            <a:pPr marL="246888" lvl="1" indent="0">
              <a:buNone/>
            </a:pPr>
            <a:endParaRPr lang="en-US"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Post Traumatic Stress Disorder</a:t>
            </a:r>
          </a:p>
          <a:p>
            <a:pPr lvl="1">
              <a:buFont typeface="Arial" panose="020B0604020202020204" pitchFamily="34" charset="0"/>
              <a:buChar char="•"/>
            </a:pPr>
            <a:r>
              <a:rPr lang="en-US" sz="2900" dirty="0" smtClean="0">
                <a:latin typeface="Arial" panose="020B0604020202020204" pitchFamily="34" charset="0"/>
                <a:cs typeface="Arial" panose="020B0604020202020204" pitchFamily="34" charset="0"/>
              </a:rPr>
              <a:t>More than a month</a:t>
            </a:r>
          </a:p>
          <a:p>
            <a:pPr lvl="1">
              <a:buFont typeface="Arial" panose="020B0604020202020204" pitchFamily="34" charset="0"/>
              <a:buChar char="•"/>
            </a:pPr>
            <a:r>
              <a:rPr lang="en-US" sz="2900" dirty="0" smtClean="0">
                <a:latin typeface="Arial" panose="020B0604020202020204" pitchFamily="34" charset="0"/>
                <a:cs typeface="Arial" panose="020B0604020202020204" pitchFamily="34" charset="0"/>
              </a:rPr>
              <a:t>Untreated ASD may lead to PTSD</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096962"/>
            <a:ext cx="3124200" cy="1951038"/>
          </a:xfrm>
          <a:prstGeom prst="rect">
            <a:avLst/>
          </a:prstGeom>
        </p:spPr>
      </p:pic>
    </p:spTree>
    <p:extLst>
      <p:ext uri="{BB962C8B-B14F-4D97-AF65-F5344CB8AC3E}">
        <p14:creationId xmlns:p14="http://schemas.microsoft.com/office/powerpoint/2010/main" val="21838382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17638"/>
            <a:ext cx="7369628" cy="4136571"/>
          </a:xfrm>
        </p:spPr>
        <p:txBody>
          <a:bodyPr>
            <a:normAutofit/>
          </a:bodyPr>
          <a:lstStyle/>
          <a:p>
            <a:pPr algn="ctr"/>
            <a:endParaRPr lang="en-US" sz="2100" dirty="0" smtClean="0"/>
          </a:p>
          <a:p>
            <a:pPr algn="ctr"/>
            <a:endParaRPr lang="en-US" sz="2100" dirty="0"/>
          </a:p>
          <a:p>
            <a:pPr algn="ctr"/>
            <a:endParaRPr lang="en-US" sz="2100" dirty="0" smtClean="0"/>
          </a:p>
          <a:p>
            <a:pPr algn="ctr"/>
            <a:endParaRPr lang="en-US" sz="2100" dirty="0"/>
          </a:p>
          <a:p>
            <a:pPr marL="0" indent="0" algn="ctr">
              <a:buNone/>
            </a:pPr>
            <a:r>
              <a:rPr lang="en-US" sz="4800" dirty="0" smtClean="0"/>
              <a:t>BEHAVIOR = SURVIVAL</a:t>
            </a:r>
            <a:endParaRPr lang="en-US" sz="4800"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9120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2" y="152400"/>
            <a:ext cx="7269480" cy="994172"/>
          </a:xfrm>
        </p:spPr>
        <p:txBody>
          <a:bodyPr>
            <a:normAutofit/>
          </a:bodyPr>
          <a:lstStyle/>
          <a:p>
            <a:r>
              <a:rPr lang="en-US" sz="2800" dirty="0" smtClean="0">
                <a:solidFill>
                  <a:schemeClr val="bg1"/>
                </a:solidFill>
              </a:rPr>
              <a:t>Behavioral Effects</a:t>
            </a:r>
            <a:endParaRPr lang="en-US" sz="2800" dirty="0">
              <a:solidFill>
                <a:schemeClr val="bg1"/>
              </a:solidFill>
            </a:endParaRPr>
          </a:p>
        </p:txBody>
      </p:sp>
      <p:sp>
        <p:nvSpPr>
          <p:cNvPr id="3" name="Content Placeholder 2"/>
          <p:cNvSpPr>
            <a:spLocks noGrp="1"/>
          </p:cNvSpPr>
          <p:nvPr>
            <p:ph idx="1"/>
          </p:nvPr>
        </p:nvSpPr>
        <p:spPr>
          <a:xfrm>
            <a:off x="381000" y="1447800"/>
            <a:ext cx="7924800" cy="4136571"/>
          </a:xfrm>
        </p:spPr>
        <p:txBody>
          <a:bodyPr>
            <a:normAutofit/>
          </a:bodyPr>
          <a:lstStyle/>
          <a:p>
            <a:r>
              <a:rPr lang="en-US" sz="2175" dirty="0"/>
              <a:t>Self </a:t>
            </a:r>
            <a:r>
              <a:rPr lang="en-US" sz="2175" dirty="0" smtClean="0"/>
              <a:t>injury-cutting, burning, punching, head banging, inserting objects, PICA</a:t>
            </a:r>
            <a:endParaRPr lang="en-US" sz="2175" dirty="0"/>
          </a:p>
          <a:p>
            <a:r>
              <a:rPr lang="en-US" sz="2175" dirty="0"/>
              <a:t>Substance </a:t>
            </a:r>
            <a:r>
              <a:rPr lang="en-US" sz="2175" dirty="0" smtClean="0"/>
              <a:t>use/self-medicating</a:t>
            </a:r>
            <a:endParaRPr lang="en-US" sz="2175" dirty="0"/>
          </a:p>
          <a:p>
            <a:r>
              <a:rPr lang="en-US" sz="2175" dirty="0"/>
              <a:t>Impulsive behavior</a:t>
            </a:r>
          </a:p>
          <a:p>
            <a:r>
              <a:rPr lang="en-US" sz="2175" dirty="0" smtClean="0"/>
              <a:t>Overeating</a:t>
            </a:r>
          </a:p>
          <a:p>
            <a:r>
              <a:rPr lang="en-US" sz="2175" dirty="0" smtClean="0"/>
              <a:t>Poor relationships</a:t>
            </a:r>
            <a:endParaRPr lang="en-US" sz="2175" dirty="0"/>
          </a:p>
          <a:p>
            <a:r>
              <a:rPr lang="en-US" sz="2175" dirty="0" smtClean="0"/>
              <a:t>Avoidance/anxiety</a:t>
            </a:r>
          </a:p>
          <a:p>
            <a:r>
              <a:rPr lang="en-US" sz="2175" dirty="0" smtClean="0"/>
              <a:t>Aggressiveness</a:t>
            </a:r>
          </a:p>
          <a:p>
            <a:pPr lvl="1"/>
            <a:endParaRPr lang="en-US" sz="1775" dirty="0" smtClean="0"/>
          </a:p>
          <a:p>
            <a:pPr lvl="1">
              <a:buFont typeface="Arial" panose="020B0604020202020204" pitchFamily="34" charset="0"/>
              <a:buChar char="•"/>
            </a:pPr>
            <a:r>
              <a:rPr lang="en-US" sz="2000" dirty="0" smtClean="0"/>
              <a:t>May be learned from the event or be a result of the event</a:t>
            </a:r>
            <a:endParaRPr lang="en-US" sz="2000" dirty="0"/>
          </a:p>
          <a:p>
            <a:pPr>
              <a:buFont typeface="Arial" panose="020B0604020202020204" pitchFamily="34" charset="0"/>
              <a:buChar char="•"/>
            </a:pPr>
            <a:endParaRPr lang="en-US" sz="2000" dirty="0"/>
          </a:p>
        </p:txBody>
      </p:sp>
    </p:spTree>
    <p:extLst>
      <p:ext uri="{BB962C8B-B14F-4D97-AF65-F5344CB8AC3E}">
        <p14:creationId xmlns:p14="http://schemas.microsoft.com/office/powerpoint/2010/main" val="24469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715000" cy="1280160"/>
          </a:xfrm>
        </p:spPr>
        <p:txBody>
          <a:bodyPr>
            <a:normAutofit/>
          </a:bodyPr>
          <a:lstStyle/>
          <a:p>
            <a:pPr algn="ctr"/>
            <a:r>
              <a:rPr lang="en-US" sz="3600" dirty="0" smtClean="0">
                <a:solidFill>
                  <a:schemeClr val="bg1"/>
                </a:solidFill>
                <a:latin typeface="Baskerville Old Face" panose="02020602080505020303" pitchFamily="18" charset="0"/>
                <a:cs typeface="Arial" panose="020B0604020202020204" pitchFamily="34" charset="0"/>
              </a:rPr>
              <a:t>How We Think….</a:t>
            </a:r>
            <a:endParaRPr lang="en-US" sz="3600" dirty="0">
              <a:solidFill>
                <a:schemeClr val="bg1"/>
              </a:solidFill>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237533" y="1294015"/>
            <a:ext cx="8610600" cy="4703136"/>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latin typeface="Baskerville Old Face" panose="02020602080505020303" pitchFamily="18" charset="0"/>
              </a:rPr>
              <a:t>Affects How We Respond</a:t>
            </a:r>
          </a:p>
          <a:p>
            <a:endParaRPr lang="en-US" dirty="0" smtClean="0">
              <a:latin typeface="Baskerville Old Face" panose="020206020805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3333750" cy="1981200"/>
          </a:xfrm>
          <a:prstGeom prst="rect">
            <a:avLst/>
          </a:prstGeom>
        </p:spPr>
      </p:pic>
    </p:spTree>
    <p:extLst>
      <p:ext uri="{BB962C8B-B14F-4D97-AF65-F5344CB8AC3E}">
        <p14:creationId xmlns:p14="http://schemas.microsoft.com/office/powerpoint/2010/main" val="23192416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1143000"/>
          </a:xfrm>
        </p:spPr>
        <p:txBody>
          <a:bodyPr/>
          <a:lstStyle/>
          <a:p>
            <a:r>
              <a:rPr lang="en-US" sz="2600" dirty="0" smtClean="0">
                <a:solidFill>
                  <a:schemeClr val="bg1"/>
                </a:solidFill>
              </a:rPr>
              <a:t>Cognitive Effects</a:t>
            </a:r>
            <a:r>
              <a:rPr lang="en-US" dirty="0"/>
              <a:t/>
            </a:r>
            <a:br>
              <a:rPr lang="en-US" dirty="0"/>
            </a:br>
            <a:endParaRPr lang="en-US" dirty="0"/>
          </a:p>
        </p:txBody>
      </p:sp>
      <p:sp>
        <p:nvSpPr>
          <p:cNvPr id="3" name="Content Placeholder 2"/>
          <p:cNvSpPr>
            <a:spLocks noGrp="1"/>
          </p:cNvSpPr>
          <p:nvPr>
            <p:ph idx="1"/>
          </p:nvPr>
        </p:nvSpPr>
        <p:spPr>
          <a:xfrm>
            <a:off x="389313" y="1338262"/>
            <a:ext cx="8763000" cy="4906963"/>
          </a:xfrm>
        </p:spPr>
        <p:txBody>
          <a:bodyPr/>
          <a:lstStyle/>
          <a:p>
            <a:pPr lvl="1">
              <a:buFont typeface="Arial" panose="020B0604020202020204" pitchFamily="34" charset="0"/>
              <a:buChar char="•"/>
            </a:pPr>
            <a:r>
              <a:rPr lang="en-US" sz="2100" dirty="0" smtClean="0"/>
              <a:t>Avoidance</a:t>
            </a:r>
          </a:p>
          <a:p>
            <a:pPr lvl="1">
              <a:buFont typeface="Arial" panose="020B0604020202020204" pitchFamily="34" charset="0"/>
              <a:buChar char="•"/>
            </a:pPr>
            <a:r>
              <a:rPr lang="en-US" sz="2100" dirty="0" smtClean="0"/>
              <a:t>Suspicion of others/constantly “on guard”</a:t>
            </a:r>
          </a:p>
          <a:p>
            <a:pPr lvl="1">
              <a:buFont typeface="Arial" panose="020B0604020202020204" pitchFamily="34" charset="0"/>
              <a:buChar char="•"/>
            </a:pPr>
            <a:r>
              <a:rPr lang="en-US" sz="2100" dirty="0" smtClean="0"/>
              <a:t>Feelings of helplessness</a:t>
            </a:r>
          </a:p>
          <a:p>
            <a:pPr lvl="1">
              <a:buFont typeface="Arial" panose="020B0604020202020204" pitchFamily="34" charset="0"/>
              <a:buChar char="•"/>
            </a:pPr>
            <a:r>
              <a:rPr lang="en-US" sz="2100" dirty="0" smtClean="0"/>
              <a:t>Cynical, accusatory/irritable</a:t>
            </a:r>
          </a:p>
          <a:p>
            <a:pPr lvl="1">
              <a:buFont typeface="Arial" panose="020B0604020202020204" pitchFamily="34" charset="0"/>
              <a:buChar char="•"/>
            </a:pPr>
            <a:r>
              <a:rPr lang="en-US" sz="2100" dirty="0" smtClean="0"/>
              <a:t>Can </a:t>
            </a:r>
            <a:r>
              <a:rPr lang="en-US" sz="2100" dirty="0"/>
              <a:t>alter ability to reason, rationalize</a:t>
            </a:r>
          </a:p>
          <a:p>
            <a:pPr lvl="1">
              <a:buFont typeface="Arial" panose="020B0604020202020204" pitchFamily="34" charset="0"/>
              <a:buChar char="•"/>
            </a:pPr>
            <a:r>
              <a:rPr lang="en-US" sz="2100" dirty="0"/>
              <a:t>Impacts the daily world/life around a person</a:t>
            </a:r>
          </a:p>
          <a:p>
            <a:pPr lvl="1">
              <a:buFont typeface="Arial" panose="020B0604020202020204" pitchFamily="34" charset="0"/>
              <a:buChar char="•"/>
            </a:pPr>
            <a:r>
              <a:rPr lang="en-US" sz="2100" dirty="0"/>
              <a:t>Feeling different than other people</a:t>
            </a:r>
          </a:p>
          <a:p>
            <a:pPr lvl="1">
              <a:buFont typeface="Arial" panose="020B0604020202020204" pitchFamily="34" charset="0"/>
              <a:buChar char="•"/>
            </a:pPr>
            <a:r>
              <a:rPr lang="en-US" sz="2100" dirty="0" smtClean="0"/>
              <a:t>May believe </a:t>
            </a:r>
            <a:r>
              <a:rPr lang="en-US" sz="2100" dirty="0"/>
              <a:t>that others could never understand</a:t>
            </a:r>
          </a:p>
          <a:p>
            <a:pPr lvl="1">
              <a:buFont typeface="Arial" panose="020B0604020202020204" pitchFamily="34" charset="0"/>
              <a:buChar char="•"/>
            </a:pPr>
            <a:r>
              <a:rPr lang="en-US" sz="2100" dirty="0" smtClean="0"/>
              <a:t>Shame, guilt</a:t>
            </a:r>
          </a:p>
          <a:p>
            <a:pPr lvl="1">
              <a:buFont typeface="Arial" panose="020B0604020202020204" pitchFamily="34" charset="0"/>
              <a:buChar char="•"/>
            </a:pPr>
            <a:r>
              <a:rPr lang="en-US" sz="2100" dirty="0" smtClean="0"/>
              <a:t>Triggers</a:t>
            </a:r>
          </a:p>
          <a:p>
            <a:pPr marL="457200" lvl="1" indent="0">
              <a:buNone/>
            </a:pPr>
            <a:endParaRPr lang="en-US" sz="1600" dirty="0" smtClean="0"/>
          </a:p>
        </p:txBody>
      </p:sp>
      <p:sp>
        <p:nvSpPr>
          <p:cNvPr id="4" name="Slide Number Placeholder 3"/>
          <p:cNvSpPr>
            <a:spLocks noGrp="1"/>
          </p:cNvSpPr>
          <p:nvPr>
            <p:ph type="sldNum" sz="quarter" idx="12"/>
          </p:nvPr>
        </p:nvSpPr>
        <p:spPr/>
        <p:txBody>
          <a:bodyPr/>
          <a:lstStyle/>
          <a:p>
            <a:fld id="{60614F42-4D75-4A6C-A204-E5FC593C87FD}" type="slidenum">
              <a:rPr lang="en-US" smtClean="0"/>
              <a:pPr/>
              <a:t>30</a:t>
            </a:fld>
            <a:endParaRPr lang="en-US"/>
          </a:p>
        </p:txBody>
      </p:sp>
      <p:pic>
        <p:nvPicPr>
          <p:cNvPr id="5" name="Picture 4"/>
          <p:cNvPicPr>
            <a:picLocks noChangeAspect="1"/>
          </p:cNvPicPr>
          <p:nvPr/>
        </p:nvPicPr>
        <p:blipFill>
          <a:blip r:embed="rId3"/>
          <a:stretch>
            <a:fillRect/>
          </a:stretch>
        </p:blipFill>
        <p:spPr>
          <a:xfrm>
            <a:off x="6858001" y="1066800"/>
            <a:ext cx="2286000" cy="3731075"/>
          </a:xfrm>
          <a:prstGeom prst="rect">
            <a:avLst/>
          </a:prstGeom>
        </p:spPr>
      </p:pic>
    </p:spTree>
    <p:extLst>
      <p:ext uri="{BB962C8B-B14F-4D97-AF65-F5344CB8AC3E}">
        <p14:creationId xmlns:p14="http://schemas.microsoft.com/office/powerpoint/2010/main" val="248657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heel(1)">
                                      <p:cBhvr>
                                        <p:cTn id="31" dur="2000"/>
                                        <p:tgtEl>
                                          <p:spTgt spid="3">
                                            <p:txEl>
                                              <p:pRg st="8" end="8"/>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heel(1)">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229600" cy="1143000"/>
          </a:xfrm>
        </p:spPr>
        <p:txBody>
          <a:bodyPr/>
          <a:lstStyle/>
          <a:p>
            <a:r>
              <a:rPr lang="en-US" sz="2600" dirty="0" smtClean="0">
                <a:solidFill>
                  <a:schemeClr val="bg1"/>
                </a:solidFill>
              </a:rPr>
              <a:t>Emotional Impact</a:t>
            </a:r>
            <a:r>
              <a:rPr lang="en-US" dirty="0"/>
              <a:t/>
            </a:r>
            <a:br>
              <a:rPr lang="en-US" dirty="0"/>
            </a:br>
            <a:endParaRPr lang="en-US" dirty="0"/>
          </a:p>
        </p:txBody>
      </p:sp>
      <p:sp>
        <p:nvSpPr>
          <p:cNvPr id="3" name="Content Placeholder 2"/>
          <p:cNvSpPr>
            <a:spLocks noGrp="1"/>
          </p:cNvSpPr>
          <p:nvPr>
            <p:ph idx="1"/>
          </p:nvPr>
        </p:nvSpPr>
        <p:spPr>
          <a:xfrm>
            <a:off x="457200" y="1576387"/>
            <a:ext cx="8382000" cy="4906963"/>
          </a:xfrm>
        </p:spPr>
        <p:txBody>
          <a:bodyPr/>
          <a:lstStyle/>
          <a:p>
            <a:r>
              <a:rPr lang="en-US" sz="2300" dirty="0" smtClean="0"/>
              <a:t>Emotional </a:t>
            </a:r>
            <a:r>
              <a:rPr lang="en-US" sz="2300" dirty="0"/>
              <a:t>Dysregulation-difficulty regulating their </a:t>
            </a:r>
            <a:r>
              <a:rPr lang="en-US" sz="2300" dirty="0" smtClean="0"/>
              <a:t>emotions</a:t>
            </a:r>
          </a:p>
          <a:p>
            <a:pPr marL="0" indent="0">
              <a:buNone/>
            </a:pPr>
            <a:endParaRPr lang="en-US" sz="800" dirty="0"/>
          </a:p>
          <a:p>
            <a:pPr lvl="1">
              <a:buFont typeface="Arial" panose="020B0604020202020204" pitchFamily="34" charset="0"/>
              <a:buChar char="•"/>
            </a:pPr>
            <a:r>
              <a:rPr lang="en-US" sz="2200" dirty="0"/>
              <a:t>Occurs more often when </a:t>
            </a:r>
            <a:r>
              <a:rPr lang="en-US" sz="2200" dirty="0" smtClean="0"/>
              <a:t> </a:t>
            </a:r>
            <a:r>
              <a:rPr lang="en-US" sz="2200" dirty="0"/>
              <a:t>trauma occurred at a young </a:t>
            </a:r>
            <a:r>
              <a:rPr lang="en-US" sz="2200" dirty="0" smtClean="0"/>
              <a:t>age</a:t>
            </a:r>
          </a:p>
          <a:p>
            <a:pPr marL="457200" lvl="1" indent="0">
              <a:buNone/>
            </a:pPr>
            <a:endParaRPr lang="en-US" sz="600" dirty="0" smtClean="0"/>
          </a:p>
          <a:p>
            <a:pPr lvl="1">
              <a:buFont typeface="Arial" panose="020B0604020202020204" pitchFamily="34" charset="0"/>
              <a:buChar char="•"/>
            </a:pPr>
            <a:r>
              <a:rPr lang="en-US" sz="2200" dirty="0" smtClean="0"/>
              <a:t>Usually </a:t>
            </a:r>
            <a:r>
              <a:rPr lang="en-US" sz="2200" dirty="0"/>
              <a:t>short-lived in older survivors who were functioning well before the </a:t>
            </a:r>
            <a:r>
              <a:rPr lang="en-US" sz="2200" dirty="0" smtClean="0"/>
              <a:t>trauma</a:t>
            </a:r>
          </a:p>
          <a:p>
            <a:r>
              <a:rPr lang="en-US" sz="2300" dirty="0"/>
              <a:t>May </a:t>
            </a:r>
            <a:r>
              <a:rPr lang="en-US" sz="2300" dirty="0" smtClean="0"/>
              <a:t>experience </a:t>
            </a:r>
            <a:r>
              <a:rPr lang="en-US" sz="2300" dirty="0"/>
              <a:t>shame, anxiety, sadness, </a:t>
            </a:r>
            <a:r>
              <a:rPr lang="en-US" sz="2300" dirty="0" smtClean="0"/>
              <a:t>guilt</a:t>
            </a:r>
            <a:endParaRPr lang="en-US" sz="2300" dirty="0"/>
          </a:p>
          <a:p>
            <a:r>
              <a:rPr lang="en-US" sz="2300" dirty="0"/>
              <a:t>Numbing-biological process </a:t>
            </a:r>
            <a:endParaRPr lang="en-US" sz="2300" dirty="0" smtClean="0"/>
          </a:p>
          <a:p>
            <a:pPr lvl="1">
              <a:buFont typeface="Arial" panose="020B0604020202020204" pitchFamily="34" charset="0"/>
              <a:buChar char="•"/>
            </a:pPr>
            <a:r>
              <a:rPr lang="en-US" sz="2200" dirty="0" smtClean="0"/>
              <a:t>Emotions </a:t>
            </a:r>
            <a:r>
              <a:rPr lang="en-US" sz="2200" dirty="0"/>
              <a:t>are detached from thoughts, behaviors and memories</a:t>
            </a:r>
          </a:p>
          <a:p>
            <a:endParaRPr lang="en-US" sz="2300" dirty="0" smtClean="0"/>
          </a:p>
          <a:p>
            <a:endParaRPr lang="en-US" sz="2300" dirty="0" smtClean="0"/>
          </a:p>
          <a:p>
            <a:pPr marL="0" indent="0">
              <a:buNone/>
            </a:pPr>
            <a:endParaRPr lang="en-US" sz="800" dirty="0"/>
          </a:p>
        </p:txBody>
      </p:sp>
      <p:sp>
        <p:nvSpPr>
          <p:cNvPr id="4" name="Slide Number Placeholder 3"/>
          <p:cNvSpPr>
            <a:spLocks noGrp="1"/>
          </p:cNvSpPr>
          <p:nvPr>
            <p:ph type="sldNum" sz="quarter" idx="12"/>
          </p:nvPr>
        </p:nvSpPr>
        <p:spPr/>
        <p:txBody>
          <a:bodyPr/>
          <a:lstStyle/>
          <a:p>
            <a:fld id="{60614F42-4D75-4A6C-A204-E5FC593C87FD}" type="slidenum">
              <a:rPr lang="en-US" smtClean="0"/>
              <a:pPr/>
              <a:t>31</a:t>
            </a:fld>
            <a:endParaRPr lang="en-US" dirty="0"/>
          </a:p>
        </p:txBody>
      </p:sp>
    </p:spTree>
    <p:extLst>
      <p:ext uri="{BB962C8B-B14F-4D97-AF65-F5344CB8AC3E}">
        <p14:creationId xmlns:p14="http://schemas.microsoft.com/office/powerpoint/2010/main" val="332779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5943600" cy="1022748"/>
          </a:xfrm>
        </p:spPr>
        <p:txBody>
          <a:bodyPr/>
          <a:lstStyle/>
          <a:p>
            <a:r>
              <a:rPr lang="en-US" sz="2000" dirty="0" smtClean="0">
                <a:solidFill>
                  <a:schemeClr val="bg1"/>
                </a:solidFill>
                <a:latin typeface="Arial" panose="020B0604020202020204" pitchFamily="34" charset="0"/>
                <a:cs typeface="Arial" panose="020B0604020202020204" pitchFamily="34" charset="0"/>
              </a:rPr>
              <a:t>Why do different people react differently to traumatic events?</a:t>
            </a:r>
            <a:endParaRPr lang="en-US" sz="2000" dirty="0">
              <a:solidFill>
                <a:schemeClr val="bg1"/>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531019" y="1215232"/>
            <a:ext cx="4040188" cy="639762"/>
          </a:xfrm>
        </p:spPr>
        <p:txBody>
          <a:bodyPr/>
          <a:lstStyle/>
          <a:p>
            <a:r>
              <a:rPr lang="en-US" dirty="0" smtClean="0">
                <a:latin typeface="Arial" panose="020B0604020202020204" pitchFamily="34" charset="0"/>
                <a:cs typeface="Arial" panose="020B0604020202020204" pitchFamily="34" charset="0"/>
              </a:rPr>
              <a:t>RISKS</a:t>
            </a:r>
            <a:r>
              <a:rPr lang="en-US" dirty="0" smtClean="0"/>
              <a:t>	</a:t>
            </a:r>
            <a:endParaRPr lang="en-US" dirty="0"/>
          </a:p>
        </p:txBody>
      </p:sp>
      <p:sp>
        <p:nvSpPr>
          <p:cNvPr id="4" name="Content Placeholder 3"/>
          <p:cNvSpPr>
            <a:spLocks noGrp="1"/>
          </p:cNvSpPr>
          <p:nvPr>
            <p:ph sz="half" idx="2"/>
          </p:nvPr>
        </p:nvSpPr>
        <p:spPr/>
        <p:txBody>
          <a:bodyPr/>
          <a:lstStyle/>
          <a:p>
            <a:r>
              <a:rPr lang="en-US" dirty="0" smtClean="0">
                <a:latin typeface="Arial" panose="020B0604020202020204" pitchFamily="34" charset="0"/>
                <a:cs typeface="Arial" panose="020B0604020202020204" pitchFamily="34" charset="0"/>
              </a:rPr>
              <a:t>Health issues</a:t>
            </a:r>
          </a:p>
          <a:p>
            <a:r>
              <a:rPr lang="en-US" dirty="0" smtClean="0">
                <a:latin typeface="Arial" panose="020B0604020202020204" pitchFamily="34" charset="0"/>
                <a:cs typeface="Arial" panose="020B0604020202020204" pitchFamily="34" charset="0"/>
              </a:rPr>
              <a:t>Pre-existing MH problems</a:t>
            </a:r>
          </a:p>
          <a:p>
            <a:r>
              <a:rPr lang="en-US" dirty="0" smtClean="0">
                <a:latin typeface="Arial" panose="020B0604020202020204" pitchFamily="34" charset="0"/>
                <a:cs typeface="Arial" panose="020B0604020202020204" pitchFamily="34" charset="0"/>
              </a:rPr>
              <a:t>Severity of trauma</a:t>
            </a:r>
          </a:p>
          <a:p>
            <a:r>
              <a:rPr lang="en-US" dirty="0" smtClean="0">
                <a:latin typeface="Arial" panose="020B0604020202020204" pitchFamily="34" charset="0"/>
                <a:cs typeface="Arial" panose="020B0604020202020204" pitchFamily="34" charset="0"/>
              </a:rPr>
              <a:t>Proximity of trauma</a:t>
            </a:r>
          </a:p>
          <a:p>
            <a:r>
              <a:rPr lang="en-US" dirty="0" smtClean="0">
                <a:latin typeface="Arial" panose="020B0604020202020204" pitchFamily="34" charset="0"/>
                <a:cs typeface="Arial" panose="020B0604020202020204" pitchFamily="34" charset="0"/>
              </a:rPr>
              <a:t>Biology</a:t>
            </a:r>
          </a:p>
          <a:p>
            <a:r>
              <a:rPr lang="en-US" dirty="0" smtClean="0">
                <a:latin typeface="Arial" panose="020B0604020202020204" pitchFamily="34" charset="0"/>
                <a:cs typeface="Arial" panose="020B0604020202020204" pitchFamily="34" charset="0"/>
              </a:rPr>
              <a:t>Numerous traumas</a:t>
            </a:r>
          </a:p>
          <a:p>
            <a:r>
              <a:rPr lang="en-US" dirty="0" smtClean="0">
                <a:latin typeface="Arial" panose="020B0604020202020204" pitchFamily="34" charset="0"/>
                <a:cs typeface="Arial" panose="020B0604020202020204" pitchFamily="34" charset="0"/>
              </a:rPr>
              <a:t>Experiences that diminish coping capacity</a:t>
            </a:r>
            <a:endParaRPr lang="en-US" dirty="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4571207" y="1255316"/>
            <a:ext cx="4041775" cy="639762"/>
          </a:xfrm>
        </p:spPr>
        <p:txBody>
          <a:bodyPr/>
          <a:lstStyle/>
          <a:p>
            <a:r>
              <a:rPr lang="en-US" dirty="0" smtClean="0">
                <a:latin typeface="Arial" panose="020B0604020202020204" pitchFamily="34" charset="0"/>
                <a:cs typeface="Arial" panose="020B0604020202020204" pitchFamily="34" charset="0"/>
              </a:rPr>
              <a:t>RESILIENCE</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sz="quarter" idx="4"/>
          </p:nvPr>
        </p:nvSpPr>
        <p:spPr/>
        <p:txBody>
          <a:bodyPr/>
          <a:lstStyle/>
          <a:p>
            <a:r>
              <a:rPr lang="en-US" dirty="0" smtClean="0">
                <a:latin typeface="Arial" panose="020B0604020202020204" pitchFamily="34" charset="0"/>
                <a:cs typeface="Arial" panose="020B0604020202020204" pitchFamily="34" charset="0"/>
              </a:rPr>
              <a:t>Family ties</a:t>
            </a:r>
          </a:p>
          <a:p>
            <a:r>
              <a:rPr lang="en-US" dirty="0" smtClean="0">
                <a:latin typeface="Arial" panose="020B0604020202020204" pitchFamily="34" charset="0"/>
                <a:cs typeface="Arial" panose="020B0604020202020204" pitchFamily="34" charset="0"/>
              </a:rPr>
              <a:t>Strong primary relationship</a:t>
            </a:r>
          </a:p>
          <a:p>
            <a:r>
              <a:rPr lang="en-US" dirty="0" smtClean="0">
                <a:latin typeface="Arial" panose="020B0604020202020204" pitchFamily="34" charset="0"/>
                <a:cs typeface="Arial" panose="020B0604020202020204" pitchFamily="34" charset="0"/>
              </a:rPr>
              <a:t>Connection to community</a:t>
            </a:r>
          </a:p>
          <a:p>
            <a:r>
              <a:rPr lang="en-US" dirty="0" smtClean="0">
                <a:latin typeface="Arial" panose="020B0604020202020204" pitchFamily="34" charset="0"/>
                <a:cs typeface="Arial" panose="020B0604020202020204" pitchFamily="34" charset="0"/>
              </a:rPr>
              <a:t>Employment</a:t>
            </a:r>
          </a:p>
          <a:p>
            <a:r>
              <a:rPr lang="en-US" dirty="0" smtClean="0">
                <a:latin typeface="Arial" panose="020B0604020202020204" pitchFamily="34" charset="0"/>
                <a:cs typeface="Arial" panose="020B0604020202020204" pitchFamily="34" charset="0"/>
              </a:rPr>
              <a:t>Meaningful activity</a:t>
            </a:r>
          </a:p>
          <a:p>
            <a:r>
              <a:rPr lang="en-US" dirty="0" smtClean="0">
                <a:latin typeface="Arial" panose="020B0604020202020204" pitchFamily="34" charset="0"/>
                <a:cs typeface="Arial" panose="020B0604020202020204" pitchFamily="34" charset="0"/>
              </a:rPr>
              <a:t>Strong cultural or religious beliefs</a:t>
            </a:r>
            <a:endParaRPr lang="en-US"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a:defRPr/>
            </a:pPr>
            <a:fld id="{F3BD48B4-86B6-48CF-9877-6B331EB66C6C}"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1605578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03" y="0"/>
            <a:ext cx="8229600" cy="1143000"/>
          </a:xfrm>
        </p:spPr>
        <p:txBody>
          <a:bodyPr/>
          <a:lstStyle/>
          <a:p>
            <a:r>
              <a:rPr lang="en-US" sz="3200" dirty="0" smtClean="0">
                <a:solidFill>
                  <a:schemeClr val="bg1"/>
                </a:solidFill>
              </a:rPr>
              <a:t>Paradigm Transference</a:t>
            </a:r>
            <a:endParaRPr lang="en-US" sz="3200" dirty="0">
              <a:solidFill>
                <a:schemeClr val="bg1"/>
              </a:solidFill>
            </a:endParaRPr>
          </a:p>
        </p:txBody>
      </p:sp>
      <p:sp>
        <p:nvSpPr>
          <p:cNvPr id="3" name="Content Placeholder 2"/>
          <p:cNvSpPr>
            <a:spLocks noGrp="1"/>
          </p:cNvSpPr>
          <p:nvPr>
            <p:ph idx="1"/>
          </p:nvPr>
        </p:nvSpPr>
        <p:spPr>
          <a:xfrm>
            <a:off x="491613" y="1219200"/>
            <a:ext cx="8229600" cy="4525963"/>
          </a:xfrm>
        </p:spPr>
        <p:txBody>
          <a:bodyPr/>
          <a:lstStyle/>
          <a:p>
            <a:pPr marL="0" indent="0">
              <a:buNone/>
            </a:pPr>
            <a:endParaRPr lang="en-US" dirty="0" smtClean="0"/>
          </a:p>
          <a:p>
            <a:endParaRPr lang="en-US" dirty="0"/>
          </a:p>
          <a:p>
            <a:pPr marL="0" indent="0" algn="ctr">
              <a:buNone/>
            </a:pPr>
            <a:endParaRPr lang="en-US" dirty="0" smtClean="0"/>
          </a:p>
          <a:p>
            <a:pPr marL="0" indent="0" algn="ctr">
              <a:buNone/>
            </a:pPr>
            <a:r>
              <a:rPr lang="en-US" dirty="0" smtClean="0"/>
              <a:t>“What's wrong with me?”</a:t>
            </a:r>
          </a:p>
          <a:p>
            <a:pPr marL="0" indent="0" algn="ctr">
              <a:buNone/>
            </a:pPr>
            <a:endParaRPr lang="en-US" dirty="0" smtClean="0"/>
          </a:p>
          <a:p>
            <a:pPr marL="0" indent="0" algn="ctr">
              <a:buNone/>
            </a:pPr>
            <a:r>
              <a:rPr lang="en-US" i="1" dirty="0" smtClean="0"/>
              <a:t>Recognize the resilience</a:t>
            </a:r>
          </a:p>
          <a:p>
            <a:pPr marL="0" indent="0" algn="ctr">
              <a:buNone/>
            </a:pPr>
            <a:endParaRPr lang="en-US" dirty="0" smtClean="0"/>
          </a:p>
          <a:p>
            <a:pPr marL="0" indent="0" algn="ctr">
              <a:buNone/>
            </a:pPr>
            <a:r>
              <a:rPr lang="en-US" dirty="0" smtClean="0"/>
              <a:t>“What happened to me?”</a:t>
            </a:r>
            <a:endParaRPr lang="en-US" dirty="0"/>
          </a:p>
        </p:txBody>
      </p:sp>
      <p:sp>
        <p:nvSpPr>
          <p:cNvPr id="4" name="Slide Number Placeholder 3"/>
          <p:cNvSpPr>
            <a:spLocks noGrp="1"/>
          </p:cNvSpPr>
          <p:nvPr>
            <p:ph type="sldNum" sz="quarter" idx="12"/>
          </p:nvPr>
        </p:nvSpPr>
        <p:spPr/>
        <p:txBody>
          <a:bodyPr/>
          <a:lstStyle/>
          <a:p>
            <a:fld id="{60614F42-4D75-4A6C-A204-E5FC593C87FD}" type="slidenum">
              <a:rPr lang="en-US" smtClean="0"/>
              <a:pPr/>
              <a:t>33</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219200"/>
            <a:ext cx="6582697" cy="1743075"/>
          </a:xfrm>
          <a:prstGeom prst="rect">
            <a:avLst/>
          </a:prstGeom>
        </p:spPr>
      </p:pic>
    </p:spTree>
    <p:extLst>
      <p:ext uri="{BB962C8B-B14F-4D97-AF65-F5344CB8AC3E}">
        <p14:creationId xmlns:p14="http://schemas.microsoft.com/office/powerpoint/2010/main" val="633872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Resilience</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81000" y="1066800"/>
            <a:ext cx="8229600" cy="4525963"/>
          </a:xfrm>
        </p:spPr>
        <p:txBody>
          <a:bodyPr>
            <a:normAutofit/>
          </a:bodyPr>
          <a:lstStyle/>
          <a:p>
            <a:endParaRPr lang="en-US" dirty="0" smtClean="0"/>
          </a:p>
          <a:p>
            <a:r>
              <a:rPr lang="en-US" sz="2500" dirty="0" smtClean="0"/>
              <a:t>Can lead to evaluating one’s life/values</a:t>
            </a:r>
          </a:p>
          <a:p>
            <a:pPr marL="0" indent="0">
              <a:buNone/>
            </a:pPr>
            <a:endParaRPr lang="en-US" sz="1000" dirty="0" smtClean="0"/>
          </a:p>
          <a:p>
            <a:pPr lvl="1">
              <a:buFont typeface="Arial" panose="020B0604020202020204" pitchFamily="34" charset="0"/>
              <a:buChar char="•"/>
            </a:pPr>
            <a:r>
              <a:rPr lang="en-US" sz="2300" dirty="0" smtClean="0"/>
              <a:t>Increased connections to family/community</a:t>
            </a:r>
          </a:p>
          <a:p>
            <a:pPr lvl="1">
              <a:buFont typeface="Arial" panose="020B0604020202020204" pitchFamily="34" charset="0"/>
              <a:buChar char="•"/>
            </a:pPr>
            <a:r>
              <a:rPr lang="en-US" sz="2300" dirty="0" smtClean="0"/>
              <a:t>Redefine purpose or meaning</a:t>
            </a:r>
          </a:p>
          <a:p>
            <a:pPr lvl="1">
              <a:buFont typeface="Arial" panose="020B0604020202020204" pitchFamily="34" charset="0"/>
              <a:buChar char="•"/>
            </a:pPr>
            <a:r>
              <a:rPr lang="en-US" sz="2300" dirty="0" smtClean="0"/>
              <a:t>Re-establish priorities</a:t>
            </a:r>
          </a:p>
          <a:p>
            <a:pPr lvl="1">
              <a:buFont typeface="Arial" panose="020B0604020202020204" pitchFamily="34" charset="0"/>
              <a:buChar char="•"/>
            </a:pPr>
            <a:r>
              <a:rPr lang="en-US" sz="2300" dirty="0" smtClean="0"/>
              <a:t>Advocacy</a:t>
            </a:r>
            <a:endParaRPr lang="en-US" sz="23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4114800"/>
            <a:ext cx="5943600" cy="1743075"/>
          </a:xfrm>
          <a:prstGeom prst="rect">
            <a:avLst/>
          </a:prstGeom>
        </p:spPr>
      </p:pic>
    </p:spTree>
    <p:extLst>
      <p:ext uri="{BB962C8B-B14F-4D97-AF65-F5344CB8AC3E}">
        <p14:creationId xmlns:p14="http://schemas.microsoft.com/office/powerpoint/2010/main" val="1206646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84"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“Secondary Trauma”</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8284" y="914400"/>
            <a:ext cx="8229600" cy="4754563"/>
          </a:xfrm>
        </p:spPr>
        <p:txBody>
          <a:bodyPr>
            <a:normAutofit/>
          </a:bodyPr>
          <a:lstStyle/>
          <a:p>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Trauma-related </a:t>
            </a:r>
            <a:r>
              <a:rPr lang="en-US" sz="2300" dirty="0">
                <a:latin typeface="Arial" panose="020B0604020202020204" pitchFamily="34" charset="0"/>
                <a:cs typeface="Arial" panose="020B0604020202020204" pitchFamily="34" charset="0"/>
              </a:rPr>
              <a:t>stress </a:t>
            </a:r>
            <a:r>
              <a:rPr lang="en-US" sz="2300" dirty="0" smtClean="0">
                <a:latin typeface="Arial" panose="020B0604020202020204" pitchFamily="34" charset="0"/>
                <a:cs typeface="Arial" panose="020B0604020202020204" pitchFamily="34" charset="0"/>
              </a:rPr>
              <a:t>reactions/symptoms </a:t>
            </a:r>
            <a:r>
              <a:rPr lang="en-US" sz="2300" dirty="0">
                <a:latin typeface="Arial" panose="020B0604020202020204" pitchFamily="34" charset="0"/>
                <a:cs typeface="Arial" panose="020B0604020202020204" pitchFamily="34" charset="0"/>
              </a:rPr>
              <a:t>resulting from exposure to another individual’s traumatic </a:t>
            </a:r>
            <a:r>
              <a:rPr lang="en-US" sz="2300" dirty="0" smtClean="0">
                <a:latin typeface="Arial" panose="020B0604020202020204" pitchFamily="34" charset="0"/>
                <a:cs typeface="Arial" panose="020B0604020202020204" pitchFamily="34" charset="0"/>
              </a:rPr>
              <a:t>experiences</a:t>
            </a:r>
          </a:p>
          <a:p>
            <a:pPr lvl="1">
              <a:buFont typeface="Arial" panose="020B0604020202020204" pitchFamily="34" charset="0"/>
              <a:buChar char="•"/>
            </a:pPr>
            <a:endParaRPr lang="en-US" sz="5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Not from </a:t>
            </a:r>
            <a:r>
              <a:rPr lang="en-US" sz="2100" dirty="0">
                <a:latin typeface="Arial" panose="020B0604020202020204" pitchFamily="34" charset="0"/>
                <a:cs typeface="Arial" panose="020B0604020202020204" pitchFamily="34" charset="0"/>
              </a:rPr>
              <a:t>exposure directly to a traumatic </a:t>
            </a:r>
            <a:r>
              <a:rPr lang="en-US" sz="2100" dirty="0" smtClean="0">
                <a:latin typeface="Arial" panose="020B0604020202020204" pitchFamily="34" charset="0"/>
                <a:cs typeface="Arial" panose="020B0604020202020204" pitchFamily="34" charset="0"/>
              </a:rPr>
              <a:t>event</a:t>
            </a:r>
          </a:p>
          <a:p>
            <a:pPr marL="0" indent="0">
              <a:buNone/>
            </a:pPr>
            <a:endParaRPr lang="en-US" sz="800" dirty="0" smtClean="0">
              <a:latin typeface="Arial" panose="020B0604020202020204" pitchFamily="34" charset="0"/>
              <a:cs typeface="Arial" panose="020B0604020202020204" pitchFamily="34" charset="0"/>
            </a:endParaRPr>
          </a:p>
          <a:p>
            <a:pPr marL="0" indent="0">
              <a:buNone/>
            </a:pPr>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Risk factors:</a:t>
            </a: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Anxiety/stress or mood disorders</a:t>
            </a: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Prior personal trauma</a:t>
            </a: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Substance use</a:t>
            </a: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Compassion fatigue/vicarious trauma/burnout</a:t>
            </a:r>
          </a:p>
          <a:p>
            <a:pPr lvl="1">
              <a:buFont typeface="Arial" panose="020B0604020202020204" pitchFamily="34" charset="0"/>
              <a:buChar char="•"/>
            </a:pPr>
            <a:r>
              <a:rPr lang="en-US" sz="2100" dirty="0" smtClean="0">
                <a:latin typeface="Arial" panose="020B0604020202020204" pitchFamily="34" charset="0"/>
                <a:cs typeface="Arial" panose="020B0604020202020204" pitchFamily="34" charset="0"/>
              </a:rPr>
              <a:t>Lack of healthy coping skills</a:t>
            </a:r>
          </a:p>
          <a:p>
            <a:pPr marL="0" indent="0">
              <a:buNone/>
            </a:pPr>
            <a:endParaRPr lang="en-US" sz="9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indent="0">
              <a:buNone/>
            </a:pPr>
            <a:endParaRPr lang="en-US" sz="800" dirty="0" smtClean="0">
              <a:latin typeface="Arial" panose="020B0604020202020204" pitchFamily="34" charset="0"/>
              <a:cs typeface="Arial" panose="020B0604020202020204" pitchFamily="34" charset="0"/>
            </a:endParaRPr>
          </a:p>
          <a:p>
            <a:pPr lvl="1"/>
            <a:endParaRPr lang="en-US" sz="2000" dirty="0">
              <a:latin typeface="Calibri" pitchFamily="34" charset="0"/>
            </a:endParaRPr>
          </a:p>
        </p:txBody>
      </p:sp>
    </p:spTree>
    <p:extLst>
      <p:ext uri="{BB962C8B-B14F-4D97-AF65-F5344CB8AC3E}">
        <p14:creationId xmlns:p14="http://schemas.microsoft.com/office/powerpoint/2010/main" val="27845642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84"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“Secondary Trauma”</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762000"/>
            <a:ext cx="8686800" cy="5486400"/>
          </a:xfrm>
        </p:spPr>
        <p:txBody>
          <a:bodyPr>
            <a:normAutofit fontScale="92500" lnSpcReduction="10000"/>
          </a:bodyPr>
          <a:lstStyle/>
          <a:p>
            <a:endParaRPr lang="en-US" sz="2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Are you noticing……</a:t>
            </a:r>
          </a:p>
          <a:p>
            <a:pPr marL="0" indent="0">
              <a:buNone/>
            </a:pPr>
            <a:endParaRPr lang="en-US" sz="600" dirty="0" smtClean="0">
              <a:latin typeface="Arial" panose="020B0604020202020204" pitchFamily="34" charset="0"/>
              <a:cs typeface="Arial" panose="020B0604020202020204" pitchFamily="34" charset="0"/>
            </a:endParaRPr>
          </a:p>
          <a:p>
            <a:pPr marL="0" indent="0">
              <a:buNone/>
            </a:pPr>
            <a:endParaRPr lang="en-US" sz="1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Depression, anxiety, somatic complaints, numbing substance use, disordered eating, avoidance</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Vulnerability or feeling increased vulnerability</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Cynicism</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Helpless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Accusatory</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Relationship troubles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Detachment</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Countertransference</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Being judgmental</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Decrease in socialization</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Loneliness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Change in personal fundamental  principles</a:t>
            </a:r>
          </a:p>
          <a:p>
            <a:pPr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Disconnection from personal interests</a:t>
            </a:r>
          </a:p>
          <a:p>
            <a:pPr marL="0" indent="0">
              <a:buNone/>
            </a:pPr>
            <a:endParaRPr lang="en-US" sz="9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indent="0">
              <a:buNone/>
            </a:pPr>
            <a:endParaRPr lang="en-US" sz="800" dirty="0" smtClean="0">
              <a:latin typeface="Arial" panose="020B0604020202020204" pitchFamily="34" charset="0"/>
              <a:cs typeface="Arial" panose="020B0604020202020204" pitchFamily="34" charset="0"/>
            </a:endParaRPr>
          </a:p>
          <a:p>
            <a:pPr lvl="1"/>
            <a:endParaRPr lang="en-US" sz="2000" dirty="0">
              <a:latin typeface="Calibri" pitchFamily="34" charset="0"/>
            </a:endParaRPr>
          </a:p>
        </p:txBody>
      </p:sp>
    </p:spTree>
    <p:extLst>
      <p:ext uri="{BB962C8B-B14F-4D97-AF65-F5344CB8AC3E}">
        <p14:creationId xmlns:p14="http://schemas.microsoft.com/office/powerpoint/2010/main" val="1570601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84"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Components of Self Care</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8284" y="914400"/>
            <a:ext cx="8229600" cy="4754563"/>
          </a:xfrm>
        </p:spPr>
        <p:txBody>
          <a:bodyPr>
            <a:normAutofit fontScale="85000" lnSpcReduction="20000"/>
          </a:bodyPr>
          <a:lstStyle/>
          <a:p>
            <a:pPr marL="0" indent="0">
              <a:buNone/>
            </a:pPr>
            <a:endParaRPr lang="en-US" sz="3000" dirty="0" smtClean="0">
              <a:latin typeface="Arial" panose="020B0604020202020204" pitchFamily="34" charset="0"/>
              <a:cs typeface="Arial" panose="020B0604020202020204" pitchFamily="34" charset="0"/>
            </a:endParaRPr>
          </a:p>
          <a:p>
            <a:pPr marL="0" indent="0" algn="ctr">
              <a:buNone/>
            </a:pPr>
            <a:r>
              <a:rPr lang="en-US" sz="3000" dirty="0" smtClean="0">
                <a:latin typeface="Arial" panose="020B0604020202020204" pitchFamily="34" charset="0"/>
                <a:cs typeface="Arial" panose="020B0604020202020204" pitchFamily="34" charset="0"/>
              </a:rPr>
              <a:t>Preventing Secondary Trauma</a:t>
            </a:r>
          </a:p>
          <a:p>
            <a:pPr marL="0" indent="0">
              <a:buNone/>
            </a:pPr>
            <a:endParaRPr lang="en-US" sz="9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Physical</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Emotional</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Spiritual</a:t>
            </a:r>
          </a:p>
          <a:p>
            <a:pPr>
              <a:buFont typeface="Wingdings" panose="05000000000000000000" pitchFamily="2" charset="2"/>
              <a:buChar char="v"/>
            </a:pPr>
            <a:r>
              <a:rPr lang="en-US" sz="2800" dirty="0" smtClean="0">
                <a:latin typeface="Arial" panose="020B0604020202020204" pitchFamily="34" charset="0"/>
                <a:cs typeface="Arial" panose="020B0604020202020204" pitchFamily="34" charset="0"/>
              </a:rPr>
              <a:t>Psychological</a:t>
            </a:r>
          </a:p>
          <a:p>
            <a:pPr marL="0" indent="0">
              <a:buNone/>
            </a:pPr>
            <a:endParaRPr lang="en-US" sz="2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700" dirty="0">
                <a:latin typeface="Arial" panose="020B0604020202020204" pitchFamily="34" charset="0"/>
                <a:cs typeface="Arial" panose="020B0604020202020204" pitchFamily="34" charset="0"/>
              </a:rPr>
              <a:t>Peer/social support</a:t>
            </a:r>
          </a:p>
          <a:p>
            <a:pPr lvl="1">
              <a:buFont typeface="Arial" panose="020B0604020202020204" pitchFamily="34" charset="0"/>
              <a:buChar char="•"/>
            </a:pPr>
            <a:r>
              <a:rPr lang="en-US" sz="2700" dirty="0">
                <a:latin typeface="Arial" panose="020B0604020202020204" pitchFamily="34" charset="0"/>
                <a:cs typeface="Arial" panose="020B0604020202020204" pitchFamily="34" charset="0"/>
              </a:rPr>
              <a:t>Consultation</a:t>
            </a:r>
          </a:p>
          <a:p>
            <a:pPr lvl="1">
              <a:buFont typeface="Arial" panose="020B0604020202020204" pitchFamily="34" charset="0"/>
              <a:buChar char="•"/>
            </a:pPr>
            <a:r>
              <a:rPr lang="en-US" sz="2700" dirty="0">
                <a:latin typeface="Arial" panose="020B0604020202020204" pitchFamily="34" charset="0"/>
                <a:cs typeface="Arial" panose="020B0604020202020204" pitchFamily="34" charset="0"/>
              </a:rPr>
              <a:t>Training</a:t>
            </a:r>
          </a:p>
          <a:p>
            <a:pPr lvl="1">
              <a:buFont typeface="Arial" panose="020B0604020202020204" pitchFamily="34" charset="0"/>
              <a:buChar char="•"/>
            </a:pPr>
            <a:r>
              <a:rPr lang="en-US" sz="2700" dirty="0">
                <a:latin typeface="Arial" panose="020B0604020202020204" pitchFamily="34" charset="0"/>
                <a:cs typeface="Arial" panose="020B0604020202020204" pitchFamily="34" charset="0"/>
              </a:rPr>
              <a:t>Counseling/psychotherapy</a:t>
            </a:r>
          </a:p>
          <a:p>
            <a:pPr lvl="1">
              <a:buFont typeface="Arial" panose="020B0604020202020204" pitchFamily="34" charset="0"/>
              <a:buChar char="•"/>
            </a:pPr>
            <a:r>
              <a:rPr lang="en-US" sz="2700" dirty="0">
                <a:latin typeface="Arial" panose="020B0604020202020204" pitchFamily="34" charset="0"/>
                <a:cs typeface="Arial" panose="020B0604020202020204" pitchFamily="34" charset="0"/>
              </a:rPr>
              <a:t>Balance</a:t>
            </a:r>
          </a:p>
          <a:p>
            <a:pPr>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0" indent="0">
              <a:buNone/>
            </a:pPr>
            <a:endParaRPr lang="en-US" sz="800" dirty="0" smtClean="0">
              <a:latin typeface="Arial" panose="020B0604020202020204" pitchFamily="34" charset="0"/>
              <a:cs typeface="Arial" panose="020B0604020202020204" pitchFamily="34" charset="0"/>
            </a:endParaRPr>
          </a:p>
          <a:p>
            <a:pPr lvl="1"/>
            <a:endParaRPr lang="en-US" sz="2000" dirty="0">
              <a:latin typeface="Calibri" pitchFamily="34" charset="0"/>
            </a:endParaRPr>
          </a:p>
        </p:txBody>
      </p:sp>
    </p:spTree>
    <p:extLst>
      <p:ext uri="{BB962C8B-B14F-4D97-AF65-F5344CB8AC3E}">
        <p14:creationId xmlns:p14="http://schemas.microsoft.com/office/powerpoint/2010/main" val="484952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284" y="228600"/>
            <a:ext cx="5562600" cy="868362"/>
          </a:xfrm>
        </p:spPr>
        <p:txBody>
          <a:bodyPr/>
          <a:lstStyle/>
          <a:p>
            <a:r>
              <a:rPr lang="en-US" sz="2800" dirty="0" smtClean="0">
                <a:solidFill>
                  <a:schemeClr val="bg1"/>
                </a:solidFill>
                <a:latin typeface="Arial" panose="020B0604020202020204" pitchFamily="34" charset="0"/>
                <a:cs typeface="Arial" panose="020B0604020202020204" pitchFamily="34" charset="0"/>
              </a:rPr>
              <a:t>Quote to Ponder…</a:t>
            </a:r>
            <a:endParaRPr lang="en-US" sz="28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2400" y="914400"/>
            <a:ext cx="8850284" cy="5562600"/>
          </a:xfrm>
        </p:spPr>
        <p:txBody>
          <a:bodyPr>
            <a:normAutofit fontScale="92500" lnSpcReduction="20000"/>
          </a:bodyPr>
          <a:lstStyle/>
          <a:p>
            <a:endParaRPr lang="en-US" sz="2300" dirty="0" smtClean="0">
              <a:latin typeface="Arial" panose="020B0604020202020204" pitchFamily="34" charset="0"/>
              <a:cs typeface="Arial" panose="020B0604020202020204" pitchFamily="34" charset="0"/>
            </a:endParaRPr>
          </a:p>
          <a:p>
            <a:endParaRPr lang="en-US" sz="1100" dirty="0" smtClean="0">
              <a:latin typeface="Arial" panose="020B0604020202020204" pitchFamily="34" charset="0"/>
              <a:cs typeface="Arial" panose="020B0604020202020204" pitchFamily="34" charset="0"/>
            </a:endParaRPr>
          </a:p>
          <a:p>
            <a:pPr marL="0" indent="0">
              <a:buNone/>
            </a:pPr>
            <a:endParaRPr lang="en-US" sz="8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2300" dirty="0"/>
              <a:t>“Many abused children cling to the hope that growing up will bring escape and freedom. </a:t>
            </a:r>
          </a:p>
          <a:p>
            <a:pPr lvl="1">
              <a:buFont typeface="Arial" panose="020B0604020202020204" pitchFamily="34" charset="0"/>
              <a:buChar char="•"/>
            </a:pPr>
            <a:endParaRPr lang="en-US" sz="2300" dirty="0"/>
          </a:p>
          <a:p>
            <a:pPr lvl="1">
              <a:buFont typeface="Arial" panose="020B0604020202020204" pitchFamily="34" charset="0"/>
              <a:buChar char="•"/>
            </a:pPr>
            <a:r>
              <a:rPr lang="en-US" sz="2300" dirty="0"/>
              <a:t>But the personality formed in the environment of coercive control is not well adapted to adult life. The survivor is left with fundamental problems in basic trust, autonomy, and initiative. She approaches the task of early </a:t>
            </a:r>
            <a:r>
              <a:rPr lang="en-US" sz="2300" dirty="0" smtClean="0"/>
              <a:t>adulthood establishing </a:t>
            </a:r>
            <a:r>
              <a:rPr lang="en-US" sz="2300" dirty="0"/>
              <a:t>independence and </a:t>
            </a:r>
            <a:r>
              <a:rPr lang="en-US" sz="2300" dirty="0" smtClean="0"/>
              <a:t>intimacy burdened </a:t>
            </a:r>
            <a:r>
              <a:rPr lang="en-US" sz="2300" dirty="0"/>
              <a:t>by major impairments in self-care, in cognition and in memory, in identity, and in the capacity to form stable relationships. </a:t>
            </a:r>
          </a:p>
          <a:p>
            <a:pPr lvl="1">
              <a:buFont typeface="Arial" panose="020B0604020202020204" pitchFamily="34" charset="0"/>
              <a:buChar char="•"/>
            </a:pPr>
            <a:endParaRPr lang="en-US" sz="2300" dirty="0"/>
          </a:p>
          <a:p>
            <a:pPr lvl="1">
              <a:buFont typeface="Arial" panose="020B0604020202020204" pitchFamily="34" charset="0"/>
              <a:buChar char="•"/>
            </a:pPr>
            <a:r>
              <a:rPr lang="en-US" sz="2300" dirty="0"/>
              <a:t>She is still a prisoner of her childhood; attempting to create a new life, she reencounters the trauma.” </a:t>
            </a:r>
            <a:endParaRPr lang="en-US" sz="2300" dirty="0" smtClean="0"/>
          </a:p>
          <a:p>
            <a:pPr marL="457200" lvl="1" indent="0">
              <a:buNone/>
            </a:pPr>
            <a:endParaRPr lang="en-US" sz="2300" dirty="0"/>
          </a:p>
          <a:p>
            <a:pPr marL="457200" lvl="1" indent="0">
              <a:buNone/>
            </a:pPr>
            <a:r>
              <a:rPr lang="en-US" sz="2300" dirty="0" smtClean="0"/>
              <a:t> </a:t>
            </a:r>
            <a:r>
              <a:rPr lang="en-US" sz="2300" dirty="0"/>
              <a:t>Judith Lewis Herman,  Trauma and Recovery: The Aftermath of Violence - From Domestic Abuse to Political Terror </a:t>
            </a:r>
          </a:p>
        </p:txBody>
      </p:sp>
    </p:spTree>
    <p:extLst>
      <p:ext uri="{BB962C8B-B14F-4D97-AF65-F5344CB8AC3E}">
        <p14:creationId xmlns:p14="http://schemas.microsoft.com/office/powerpoint/2010/main" val="1134106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638800" cy="868362"/>
          </a:xfrm>
        </p:spPr>
        <p:txBody>
          <a:bodyPr/>
          <a:lstStyle/>
          <a:p>
            <a:pPr algn="ctr"/>
            <a:r>
              <a:rPr lang="en-US" sz="2800" b="1" dirty="0" smtClean="0">
                <a:solidFill>
                  <a:schemeClr val="bg1"/>
                </a:solidFill>
                <a:latin typeface="Calibri" pitchFamily="34" charset="0"/>
                <a:ea typeface="Arial Unicode MS" pitchFamily="34" charset="-128"/>
                <a:cs typeface="Arial Unicode MS" pitchFamily="34" charset="-128"/>
              </a:rPr>
              <a:t>References</a:t>
            </a:r>
            <a:endParaRPr lang="en-US" sz="2800" b="1" dirty="0">
              <a:solidFill>
                <a:schemeClr val="bg1"/>
              </a:solidFill>
              <a:latin typeface="Calibri" pitchFamily="34" charset="0"/>
              <a:ea typeface="Arial Unicode MS" pitchFamily="34" charset="-128"/>
              <a:cs typeface="Arial Unicode MS" pitchFamily="34" charset="-128"/>
            </a:endParaRPr>
          </a:p>
        </p:txBody>
      </p:sp>
      <p:sp>
        <p:nvSpPr>
          <p:cNvPr id="5" name="Content Placeholder 4"/>
          <p:cNvSpPr>
            <a:spLocks noGrp="1"/>
          </p:cNvSpPr>
          <p:nvPr>
            <p:ph idx="1"/>
          </p:nvPr>
        </p:nvSpPr>
        <p:spPr>
          <a:xfrm>
            <a:off x="457200" y="1447800"/>
            <a:ext cx="8229600" cy="4525963"/>
          </a:xfrm>
        </p:spPr>
        <p:txBody>
          <a:bodyPr>
            <a:normAutofit fontScale="47500" lnSpcReduction="20000"/>
          </a:bodyPr>
          <a:lstStyle/>
          <a:p>
            <a:r>
              <a:rPr lang="en-US" sz="3400" dirty="0" err="1" smtClean="0">
                <a:latin typeface="Calibri" pitchFamily="34" charset="0"/>
              </a:rPr>
              <a:t>Blum,D</a:t>
            </a:r>
            <a:r>
              <a:rPr lang="en-US" sz="3400" dirty="0" smtClean="0">
                <a:latin typeface="Calibri" pitchFamily="34" charset="0"/>
              </a:rPr>
              <a:t>.. (2002). </a:t>
            </a:r>
            <a:r>
              <a:rPr lang="en-US" sz="3400" u="sng" dirty="0" smtClean="0">
                <a:latin typeface="Calibri" pitchFamily="34" charset="0"/>
              </a:rPr>
              <a:t>Love at Goon Park:  Harry Harlow and the science of affection</a:t>
            </a:r>
            <a:r>
              <a:rPr lang="en-US" sz="3400" dirty="0" smtClean="0">
                <a:latin typeface="Calibri" pitchFamily="34" charset="0"/>
              </a:rPr>
              <a:t>.  New York:  Basic Books.</a:t>
            </a:r>
          </a:p>
          <a:p>
            <a:r>
              <a:rPr lang="en-US" sz="3400" dirty="0" smtClean="0">
                <a:latin typeface="Calibri" pitchFamily="34" charset="0"/>
              </a:rPr>
              <a:t>Herman, J. (1992).  </a:t>
            </a:r>
            <a:r>
              <a:rPr lang="en-US" sz="3400" u="sng" dirty="0" smtClean="0">
                <a:latin typeface="Calibri" pitchFamily="34" charset="0"/>
              </a:rPr>
              <a:t>Trauma and recovery;  the aftermath of violence – from domestic abuse to political terror</a:t>
            </a:r>
            <a:r>
              <a:rPr lang="en-US" sz="3400" dirty="0" smtClean="0">
                <a:latin typeface="Calibri" pitchFamily="34" charset="0"/>
              </a:rPr>
              <a:t>.  New York: Basic Books.</a:t>
            </a:r>
          </a:p>
          <a:p>
            <a:r>
              <a:rPr lang="en-US" sz="3400" dirty="0" smtClean="0">
                <a:latin typeface="Calibri" pitchFamily="34" charset="0"/>
              </a:rPr>
              <a:t>Nash, M.  (10/13/2000). Medicine</a:t>
            </a:r>
            <a:r>
              <a:rPr lang="en-US" sz="3400" dirty="0">
                <a:latin typeface="Calibri" pitchFamily="34" charset="0"/>
              </a:rPr>
              <a:t>: Not So Dopey </a:t>
            </a:r>
            <a:r>
              <a:rPr lang="en-US" sz="3400" dirty="0" smtClean="0">
                <a:latin typeface="Calibri" pitchFamily="34" charset="0"/>
              </a:rPr>
              <a:t>Dopamine. </a:t>
            </a:r>
            <a:r>
              <a:rPr lang="en-US" sz="3400" u="sng" dirty="0" smtClean="0">
                <a:latin typeface="Calibri" pitchFamily="34" charset="0"/>
              </a:rPr>
              <a:t>Time Magazine.</a:t>
            </a:r>
          </a:p>
          <a:p>
            <a:r>
              <a:rPr lang="en-US" sz="3400" dirty="0" smtClean="0">
                <a:latin typeface="Calibri" pitchFamily="34" charset="0"/>
              </a:rPr>
              <a:t>Van der Kolk, B.  (2014).  </a:t>
            </a:r>
            <a:r>
              <a:rPr lang="en-US" sz="3400" u="sng" dirty="0" smtClean="0">
                <a:latin typeface="Calibri" pitchFamily="34" charset="0"/>
              </a:rPr>
              <a:t>The body keeps the score:  Brain, mind, and body in the healing of trauma</a:t>
            </a:r>
            <a:r>
              <a:rPr lang="en-US" sz="3400" dirty="0" smtClean="0">
                <a:latin typeface="Calibri" pitchFamily="34" charset="0"/>
              </a:rPr>
              <a:t>, New York: Viking.</a:t>
            </a:r>
            <a:endParaRPr lang="en-US" sz="3400" dirty="0">
              <a:latin typeface="Calibri" pitchFamily="34" charset="0"/>
            </a:endParaRPr>
          </a:p>
          <a:p>
            <a:r>
              <a:rPr lang="en-US" sz="3400" dirty="0" smtClean="0">
                <a:latin typeface="Calibri" pitchFamily="34" charset="0"/>
              </a:rPr>
              <a:t>Van der </a:t>
            </a:r>
            <a:r>
              <a:rPr lang="en-US" sz="3400" dirty="0" err="1" smtClean="0">
                <a:latin typeface="Calibri" pitchFamily="34" charset="0"/>
              </a:rPr>
              <a:t>Kolk</a:t>
            </a:r>
            <a:r>
              <a:rPr lang="en-US" sz="3400" dirty="0" smtClean="0">
                <a:latin typeface="Calibri" pitchFamily="34" charset="0"/>
              </a:rPr>
              <a:t>, B., McFarlane, A. C., and </a:t>
            </a:r>
            <a:r>
              <a:rPr lang="en-US" sz="3400" dirty="0" err="1" smtClean="0">
                <a:latin typeface="Calibri" pitchFamily="34" charset="0"/>
              </a:rPr>
              <a:t>Weisaeth</a:t>
            </a:r>
            <a:r>
              <a:rPr lang="en-US" sz="3400" dirty="0" smtClean="0">
                <a:latin typeface="Calibri" pitchFamily="34" charset="0"/>
              </a:rPr>
              <a:t>, L.  (1996).  </a:t>
            </a:r>
            <a:r>
              <a:rPr lang="en-US" sz="3400" u="sng" dirty="0" smtClean="0">
                <a:latin typeface="Calibri" pitchFamily="34" charset="0"/>
              </a:rPr>
              <a:t>Traumatic stress:  the effect of overwhelming experience on mind, body, and society</a:t>
            </a:r>
            <a:r>
              <a:rPr lang="en-US" sz="3400" dirty="0" smtClean="0">
                <a:latin typeface="Calibri" pitchFamily="34" charset="0"/>
              </a:rPr>
              <a:t>.  New York:  Guilford Press.</a:t>
            </a:r>
          </a:p>
          <a:p>
            <a:r>
              <a:rPr lang="en-US" sz="3400" dirty="0" smtClean="0">
                <a:latin typeface="Calibri" pitchFamily="34" charset="0"/>
              </a:rPr>
              <a:t>Substance Abuse and Mental Health Services Administration, Trauma Informed Care in Behavioral Health Services. Treatment Improvement Protocol (TIP) Series 57. HHS Publication No. (SMA) 14-4816. Rockville, MD</a:t>
            </a:r>
            <a:r>
              <a:rPr lang="en-US" sz="3400" dirty="0">
                <a:latin typeface="Calibri" pitchFamily="34" charset="0"/>
              </a:rPr>
              <a:t>: Substance Abuse and Mental Health Services </a:t>
            </a:r>
            <a:r>
              <a:rPr lang="en-US" sz="3400" dirty="0" smtClean="0">
                <a:latin typeface="Calibri" pitchFamily="34" charset="0"/>
              </a:rPr>
              <a:t>Administration 2014.</a:t>
            </a:r>
          </a:p>
          <a:p>
            <a:r>
              <a:rPr lang="en-US" sz="3400" dirty="0">
                <a:latin typeface="Calibri" pitchFamily="34" charset="0"/>
                <a:hlinkClick r:id="rId3"/>
              </a:rPr>
              <a:t>https://</a:t>
            </a:r>
            <a:r>
              <a:rPr lang="en-US" sz="3400" dirty="0" smtClean="0">
                <a:latin typeface="Calibri" pitchFamily="34" charset="0"/>
                <a:hlinkClick r:id="rId3"/>
              </a:rPr>
              <a:t>www.ncjfcj.org/sites/default/files/Finding%20Your%20ACE%20Score.pdf</a:t>
            </a:r>
            <a:r>
              <a:rPr lang="en-US" sz="3400" dirty="0" smtClean="0">
                <a:latin typeface="Calibri" pitchFamily="34" charset="0"/>
              </a:rPr>
              <a:t> (ACES Quiz)</a:t>
            </a:r>
          </a:p>
          <a:p>
            <a:r>
              <a:rPr lang="en-US" sz="3400" dirty="0" smtClean="0">
                <a:latin typeface="Calibri" pitchFamily="34" charset="0"/>
                <a:hlinkClick r:id="rId4"/>
              </a:rPr>
              <a:t>Understanding </a:t>
            </a:r>
            <a:r>
              <a:rPr lang="en-US" sz="3400" dirty="0">
                <a:latin typeface="Calibri" pitchFamily="34" charset="0"/>
                <a:hlinkClick r:id="rId4"/>
              </a:rPr>
              <a:t>Trauma and Its </a:t>
            </a:r>
            <a:r>
              <a:rPr lang="en-US" sz="3400" dirty="0" smtClean="0">
                <a:latin typeface="Calibri" pitchFamily="34" charset="0"/>
                <a:hlinkClick r:id="rId4"/>
              </a:rPr>
              <a:t>Impact </a:t>
            </a:r>
            <a:r>
              <a:rPr lang="en-US" sz="3400" dirty="0" err="1" smtClean="0">
                <a:latin typeface="Calibri" pitchFamily="34" charset="0"/>
                <a:hlinkClick r:id="rId4"/>
              </a:rPr>
              <a:t>ActivityPacket</a:t>
            </a:r>
            <a:r>
              <a:rPr lang="en-US" sz="3400" dirty="0">
                <a:latin typeface="Calibri" pitchFamily="34" charset="0"/>
                <a:hlinkClick r:id="rId4"/>
              </a:rPr>
              <a:t>-</a:t>
            </a:r>
            <a:r>
              <a:rPr lang="en-US" sz="3400" dirty="0" smtClean="0">
                <a:latin typeface="Calibri" pitchFamily="34" charset="0"/>
                <a:hlinkClick r:id="rId4"/>
              </a:rPr>
              <a:t>https</a:t>
            </a:r>
            <a:r>
              <a:rPr lang="en-US" sz="3400" dirty="0">
                <a:latin typeface="Calibri" pitchFamily="34" charset="0"/>
                <a:hlinkClick r:id="rId4"/>
              </a:rPr>
              <a:t>://</a:t>
            </a:r>
            <a:r>
              <a:rPr lang="en-US" sz="3400" dirty="0" smtClean="0">
                <a:latin typeface="Calibri" pitchFamily="34" charset="0"/>
                <a:hlinkClick r:id="rId4"/>
              </a:rPr>
              <a:t>safesupportivelearning.ed.gov/sites/default/files/Trauma_101_Activity_Packet.pdf</a:t>
            </a:r>
            <a:r>
              <a:rPr lang="en-US" sz="3400" dirty="0" smtClean="0">
                <a:latin typeface="Calibri" pitchFamily="34" charset="0"/>
              </a:rPr>
              <a:t>. </a:t>
            </a:r>
            <a:r>
              <a:rPr lang="en-US" sz="3400" dirty="0">
                <a:latin typeface="Calibri" pitchFamily="34" charset="0"/>
              </a:rPr>
              <a:t/>
            </a:r>
            <a:br>
              <a:rPr lang="en-US" sz="3400" dirty="0">
                <a:latin typeface="Calibri" pitchFamily="34" charset="0"/>
              </a:rPr>
            </a:br>
            <a:r>
              <a:rPr lang="en-US" sz="3400" dirty="0">
                <a:latin typeface="Calibri" pitchFamily="34" charset="0"/>
              </a:rPr>
              <a:t/>
            </a:r>
            <a:br>
              <a:rPr lang="en-US" sz="3400" dirty="0">
                <a:latin typeface="Calibri" pitchFamily="34" charset="0"/>
              </a:rPr>
            </a:br>
            <a:endParaRPr lang="en-US" sz="3400" dirty="0">
              <a:latin typeface="Calibri" pitchFamily="34" charset="0"/>
            </a:endParaRPr>
          </a:p>
          <a:p>
            <a:endParaRPr lang="en-US" dirty="0"/>
          </a:p>
        </p:txBody>
      </p:sp>
    </p:spTree>
    <p:extLst>
      <p:ext uri="{BB962C8B-B14F-4D97-AF65-F5344CB8AC3E}">
        <p14:creationId xmlns:p14="http://schemas.microsoft.com/office/powerpoint/2010/main" val="3340962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6364186"/>
              </p:ext>
            </p:extLst>
          </p:nvPr>
        </p:nvGraphicFramePr>
        <p:xfrm>
          <a:off x="152400" y="152400"/>
          <a:ext cx="8839200" cy="6705599"/>
        </p:xfrm>
        <a:graphic>
          <a:graphicData uri="http://schemas.openxmlformats.org/drawingml/2006/table">
            <a:tbl>
              <a:tblPr firstRow="1" firstCol="1" bandRow="1">
                <a:tableStyleId>{5C22544A-7EE6-4342-B048-85BDC9FD1C3A}</a:tableStyleId>
              </a:tblPr>
              <a:tblGrid>
                <a:gridCol w="1007979">
                  <a:extLst>
                    <a:ext uri="{9D8B030D-6E8A-4147-A177-3AD203B41FA5}">
                      <a16:colId xmlns:a16="http://schemas.microsoft.com/office/drawing/2014/main" val="3365396428"/>
                    </a:ext>
                  </a:extLst>
                </a:gridCol>
                <a:gridCol w="7831221">
                  <a:extLst>
                    <a:ext uri="{9D8B030D-6E8A-4147-A177-3AD203B41FA5}">
                      <a16:colId xmlns:a16="http://schemas.microsoft.com/office/drawing/2014/main" val="1947833012"/>
                    </a:ext>
                  </a:extLst>
                </a:gridCol>
              </a:tblGrid>
              <a:tr h="73092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solidFill>
                            <a:schemeClr val="tx1"/>
                          </a:solidFill>
                          <a:effectLst/>
                        </a:rPr>
                        <a:t>Brain takes in information and determine if the threat is valid</a:t>
                      </a:r>
                      <a:r>
                        <a:rPr lang="en-US" sz="2000" dirty="0" smtClean="0">
                          <a:solidFill>
                            <a:schemeClr val="tx1"/>
                          </a:solidFill>
                          <a:effectLst/>
                        </a:rPr>
                        <a:t>.</a:t>
                      </a:r>
                      <a:endParaRPr lang="en-US" sz="2000" dirty="0">
                        <a:solidFill>
                          <a:schemeClr val="tx1"/>
                        </a:solidFill>
                        <a:effectLst/>
                      </a:endParaRPr>
                    </a:p>
                  </a:txBody>
                  <a:tcPr marL="68580" marR="68580" marT="0" marB="0"/>
                </a:tc>
                <a:extLst>
                  <a:ext uri="{0D108BD9-81ED-4DB2-BD59-A6C34878D82A}">
                    <a16:rowId xmlns:a16="http://schemas.microsoft.com/office/drawing/2014/main" val="3042386037"/>
                  </a:ext>
                </a:extLst>
              </a:tr>
              <a:tr h="702652">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Brain now recognizes that there is no longer danger.</a:t>
                      </a:r>
                    </a:p>
                    <a:p>
                      <a:pPr marL="0" marR="0">
                        <a:lnSpc>
                          <a:spcPct val="107000"/>
                        </a:lnSpc>
                        <a:spcBef>
                          <a:spcPts val="0"/>
                        </a:spcBef>
                        <a:spcAft>
                          <a:spcPts val="0"/>
                        </a:spcAft>
                      </a:pPr>
                      <a:r>
                        <a:rPr lang="en-US" sz="1800" dirty="0">
                          <a:effectLst/>
                        </a:rPr>
                        <a:t> </a:t>
                      </a:r>
                    </a:p>
                  </a:txBody>
                  <a:tcPr marL="68580" marR="68580" marT="0" marB="0"/>
                </a:tc>
                <a:extLst>
                  <a:ext uri="{0D108BD9-81ED-4DB2-BD59-A6C34878D82A}">
                    <a16:rowId xmlns:a16="http://schemas.microsoft.com/office/drawing/2014/main" val="266087730"/>
                  </a:ext>
                </a:extLst>
              </a:tr>
              <a:tr h="147932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You are interacting with an individual and he /she becomes very agitated or threatening. He/she accuses you of not listening or helping</a:t>
                      </a:r>
                      <a:r>
                        <a:rPr lang="en-US" sz="2000" b="1" dirty="0" smtClean="0">
                          <a:effectLst/>
                        </a:rPr>
                        <a:t>.</a:t>
                      </a:r>
                      <a:endParaRPr lang="en-US" sz="2000" b="1" dirty="0" smtClean="0">
                        <a:effectLst/>
                        <a:latin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b="1" dirty="0">
                        <a:effectLst/>
                      </a:endParaRPr>
                    </a:p>
                  </a:txBody>
                  <a:tcPr marL="68580" marR="68580" marT="0" marB="0"/>
                </a:tc>
                <a:extLst>
                  <a:ext uri="{0D108BD9-81ED-4DB2-BD59-A6C34878D82A}">
                    <a16:rowId xmlns:a16="http://schemas.microsoft.com/office/drawing/2014/main" val="2954972357"/>
                  </a:ext>
                </a:extLst>
              </a:tr>
              <a:tr h="702652">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Brain initiates the fight, flight or freeze response.</a:t>
                      </a:r>
                    </a:p>
                    <a:p>
                      <a:pPr marL="0" marR="0">
                        <a:lnSpc>
                          <a:spcPct val="107000"/>
                        </a:lnSpc>
                        <a:spcBef>
                          <a:spcPts val="0"/>
                        </a:spcBef>
                        <a:spcAft>
                          <a:spcPts val="0"/>
                        </a:spcAft>
                      </a:pPr>
                      <a:r>
                        <a:rPr lang="en-US" sz="1800" dirty="0">
                          <a:effectLst/>
                        </a:rPr>
                        <a:t> </a:t>
                      </a:r>
                    </a:p>
                  </a:txBody>
                  <a:tcPr marL="68580" marR="68580" marT="0" marB="0"/>
                </a:tc>
                <a:extLst>
                  <a:ext uri="{0D108BD9-81ED-4DB2-BD59-A6C34878D82A}">
                    <a16:rowId xmlns:a16="http://schemas.microsoft.com/office/drawing/2014/main" val="3731583688"/>
                  </a:ext>
                </a:extLst>
              </a:tr>
              <a:tr h="1039238">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 </a:t>
                      </a:r>
                      <a:r>
                        <a:rPr lang="en-US" sz="2000" b="1" dirty="0" smtClean="0">
                          <a:effectLst/>
                        </a:rPr>
                        <a:t>Brain </a:t>
                      </a:r>
                      <a:r>
                        <a:rPr lang="en-US" sz="2000" b="1" dirty="0">
                          <a:effectLst/>
                        </a:rPr>
                        <a:t>sends a message that there is an emotional or physical threat which sets off a warning</a:t>
                      </a:r>
                      <a:r>
                        <a:rPr lang="en-US" sz="2000" b="1" dirty="0" smtClean="0">
                          <a:effectLst/>
                        </a:rPr>
                        <a:t>.</a:t>
                      </a:r>
                      <a:endParaRPr lang="en-US" sz="2000" b="1" dirty="0">
                        <a:effectLst/>
                      </a:endParaRPr>
                    </a:p>
                  </a:txBody>
                  <a:tcPr marL="68580" marR="68580" marT="0" marB="0"/>
                </a:tc>
                <a:extLst>
                  <a:ext uri="{0D108BD9-81ED-4DB2-BD59-A6C34878D82A}">
                    <a16:rowId xmlns:a16="http://schemas.microsoft.com/office/drawing/2014/main" val="933575654"/>
                  </a:ext>
                </a:extLst>
              </a:tr>
              <a:tr h="1109496">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Response is informing the individual that you will not communicate with them or sending them away.</a:t>
                      </a:r>
                    </a:p>
                    <a:p>
                      <a:pPr marL="0" marR="0">
                        <a:lnSpc>
                          <a:spcPct val="107000"/>
                        </a:lnSpc>
                        <a:spcBef>
                          <a:spcPts val="0"/>
                        </a:spcBef>
                        <a:spcAft>
                          <a:spcPts val="0"/>
                        </a:spcAft>
                      </a:pPr>
                      <a:r>
                        <a:rPr lang="en-US" sz="2000" b="1" dirty="0">
                          <a:effectLst/>
                        </a:rPr>
                        <a:t> </a:t>
                      </a:r>
                    </a:p>
                  </a:txBody>
                  <a:tcPr marL="68580" marR="68580" marT="0" marB="0"/>
                </a:tc>
                <a:extLst>
                  <a:ext uri="{0D108BD9-81ED-4DB2-BD59-A6C34878D82A}">
                    <a16:rowId xmlns:a16="http://schemas.microsoft.com/office/drawing/2014/main" val="34483708"/>
                  </a:ext>
                </a:extLst>
              </a:tr>
              <a:tr h="941305">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b="1" dirty="0">
                          <a:effectLst/>
                        </a:rPr>
                        <a:t>Rational/thoughts are taken over by the emotional brain</a:t>
                      </a:r>
                      <a:r>
                        <a:rPr lang="en-US" sz="2000" b="1" dirty="0" smtClean="0">
                          <a:effectLst/>
                        </a:rPr>
                        <a:t>.</a:t>
                      </a:r>
                      <a:endParaRPr lang="en-US" sz="2000" b="1" dirty="0">
                        <a:effectLst/>
                      </a:endParaRPr>
                    </a:p>
                  </a:txBody>
                  <a:tcPr marL="68580" marR="68580" marT="0" marB="0"/>
                </a:tc>
                <a:extLst>
                  <a:ext uri="{0D108BD9-81ED-4DB2-BD59-A6C34878D82A}">
                    <a16:rowId xmlns:a16="http://schemas.microsoft.com/office/drawing/2014/main" val="3037600840"/>
                  </a:ext>
                </a:extLst>
              </a:tr>
            </a:tbl>
          </a:graphicData>
        </a:graphic>
      </p:graphicFrame>
    </p:spTree>
    <p:extLst>
      <p:ext uri="{BB962C8B-B14F-4D97-AF65-F5344CB8AC3E}">
        <p14:creationId xmlns:p14="http://schemas.microsoft.com/office/powerpoint/2010/main" val="973377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715000" cy="1280160"/>
          </a:xfrm>
        </p:spPr>
        <p:txBody>
          <a:bodyPr>
            <a:normAutofit/>
          </a:bodyPr>
          <a:lstStyle/>
          <a:p>
            <a:pPr algn="ctr"/>
            <a:r>
              <a:rPr lang="en-US" sz="3200" dirty="0" smtClean="0">
                <a:solidFill>
                  <a:schemeClr val="bg1"/>
                </a:solidFill>
                <a:latin typeface="Baskerville Old Face" panose="02020602080505020303" pitchFamily="18" charset="0"/>
                <a:cs typeface="Arial" panose="020B0604020202020204" pitchFamily="34" charset="0"/>
              </a:rPr>
              <a:t>Let’s Talk About </a:t>
            </a:r>
            <a:endParaRPr lang="en-US" sz="3200" dirty="0">
              <a:solidFill>
                <a:schemeClr val="bg1"/>
              </a:solidFill>
              <a:latin typeface="Baskerville Old Face" panose="02020602080505020303" pitchFamily="18" charset="0"/>
              <a:cs typeface="Arial" panose="020B0604020202020204" pitchFamily="34" charset="0"/>
            </a:endParaRPr>
          </a:p>
        </p:txBody>
      </p:sp>
      <p:sp>
        <p:nvSpPr>
          <p:cNvPr id="3" name="Content Placeholder 2"/>
          <p:cNvSpPr>
            <a:spLocks noGrp="1"/>
          </p:cNvSpPr>
          <p:nvPr>
            <p:ph idx="1"/>
          </p:nvPr>
        </p:nvSpPr>
        <p:spPr>
          <a:xfrm>
            <a:off x="237533" y="1294015"/>
            <a:ext cx="8610600" cy="4703136"/>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400" dirty="0" smtClean="0">
                <a:latin typeface="Baskerville Old Face" panose="02020602080505020303" pitchFamily="18" charset="0"/>
              </a:rPr>
              <a:t>The Who?????</a:t>
            </a:r>
          </a:p>
          <a:p>
            <a:endParaRPr lang="en-US" dirty="0" smtClean="0">
              <a:latin typeface="Baskerville Old Face" panose="020206020805050203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56851"/>
            <a:ext cx="2943225" cy="15525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327" y="4896108"/>
            <a:ext cx="2619375" cy="17430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6447" y="1085849"/>
            <a:ext cx="2486025" cy="18383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494" y="4972309"/>
            <a:ext cx="2876550" cy="159067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121" y="4896107"/>
            <a:ext cx="2619375" cy="1743075"/>
          </a:xfrm>
          <a:prstGeom prst="rect">
            <a:avLst/>
          </a:prstGeom>
        </p:spPr>
      </p:pic>
    </p:spTree>
    <p:extLst>
      <p:ext uri="{BB962C8B-B14F-4D97-AF65-F5344CB8AC3E}">
        <p14:creationId xmlns:p14="http://schemas.microsoft.com/office/powerpoint/2010/main" val="32006619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654"/>
            <a:ext cx="8229600" cy="1143000"/>
          </a:xfrm>
        </p:spPr>
        <p:txBody>
          <a:bodyPr/>
          <a:lstStyle/>
          <a:p>
            <a:r>
              <a:rPr lang="en-US" sz="3200" dirty="0">
                <a:solidFill>
                  <a:schemeClr val="bg1"/>
                </a:solidFill>
              </a:rPr>
              <a:t>Who Experiences Trauma</a:t>
            </a:r>
          </a:p>
        </p:txBody>
      </p:sp>
      <p:sp>
        <p:nvSpPr>
          <p:cNvPr id="3" name="Content Placeholder 2"/>
          <p:cNvSpPr>
            <a:spLocks noGrp="1"/>
          </p:cNvSpPr>
          <p:nvPr>
            <p:ph idx="1"/>
          </p:nvPr>
        </p:nvSpPr>
        <p:spPr/>
        <p:txBody>
          <a:bodyPr/>
          <a:lstStyle/>
          <a:p>
            <a:r>
              <a:rPr lang="en-US" sz="2400" dirty="0" smtClean="0"/>
              <a:t>11 </a:t>
            </a:r>
            <a:r>
              <a:rPr lang="en-US" sz="2400" dirty="0"/>
              <a:t>to 20 percent of v</a:t>
            </a:r>
            <a:r>
              <a:rPr lang="en-US" sz="2400" dirty="0" smtClean="0"/>
              <a:t>eterans who </a:t>
            </a:r>
            <a:r>
              <a:rPr lang="en-US" sz="2400" dirty="0"/>
              <a:t>served in Operations Iraqi </a:t>
            </a:r>
            <a:r>
              <a:rPr lang="en-US" sz="2400" dirty="0" smtClean="0"/>
              <a:t>Freedom or </a:t>
            </a:r>
            <a:r>
              <a:rPr lang="en-US" sz="2400" dirty="0"/>
              <a:t>Enduring Freedom and about 12 percent </a:t>
            </a:r>
            <a:r>
              <a:rPr lang="en-US" sz="2400" dirty="0" smtClean="0"/>
              <a:t>of veterans </a:t>
            </a:r>
            <a:r>
              <a:rPr lang="en-US" sz="2400" dirty="0"/>
              <a:t>who served in the Gulf War have </a:t>
            </a:r>
            <a:r>
              <a:rPr lang="en-US" sz="2400" dirty="0" smtClean="0"/>
              <a:t>PTSD in </a:t>
            </a:r>
            <a:r>
              <a:rPr lang="en-US" sz="2400" dirty="0"/>
              <a:t>a given </a:t>
            </a:r>
            <a:r>
              <a:rPr lang="en-US" sz="2400" dirty="0" smtClean="0"/>
              <a:t>year;</a:t>
            </a:r>
          </a:p>
          <a:p>
            <a:endParaRPr lang="en-US" sz="2400" dirty="0"/>
          </a:p>
          <a:p>
            <a:r>
              <a:rPr lang="en-US" sz="2400" dirty="0" smtClean="0"/>
              <a:t>23 </a:t>
            </a:r>
            <a:r>
              <a:rPr lang="en-US" sz="2400" dirty="0"/>
              <a:t>percent of female </a:t>
            </a:r>
            <a:r>
              <a:rPr lang="en-US" sz="2400" dirty="0" smtClean="0"/>
              <a:t>veterans who </a:t>
            </a:r>
            <a:r>
              <a:rPr lang="en-US" sz="2400" dirty="0"/>
              <a:t>use VA health care services report </a:t>
            </a:r>
            <a:r>
              <a:rPr lang="en-US" sz="2400" dirty="0" smtClean="0"/>
              <a:t>having experienced </a:t>
            </a:r>
            <a:r>
              <a:rPr lang="en-US" sz="2400" dirty="0"/>
              <a:t>sexual assault while in </a:t>
            </a:r>
            <a:r>
              <a:rPr lang="en-US" sz="2400" dirty="0" smtClean="0"/>
              <a:t>the military.</a:t>
            </a:r>
          </a:p>
          <a:p>
            <a:pPr marL="0" indent="0">
              <a:buNone/>
            </a:pPr>
            <a:endParaRPr lang="en-US" sz="2400" dirty="0"/>
          </a:p>
          <a:p>
            <a:pPr marL="0" indent="0">
              <a:buNone/>
            </a:pPr>
            <a:endParaRPr lang="en-US" sz="1400" dirty="0" smtClean="0"/>
          </a:p>
          <a:p>
            <a:pPr marL="0" indent="0">
              <a:buNone/>
            </a:pPr>
            <a:r>
              <a:rPr lang="en-US" sz="1400" dirty="0" smtClean="0"/>
              <a:t>How </a:t>
            </a:r>
            <a:r>
              <a:rPr lang="en-US" sz="1400" dirty="0"/>
              <a:t>Common is PTSD? National Center for</a:t>
            </a:r>
          </a:p>
          <a:p>
            <a:pPr marL="0" indent="0">
              <a:buNone/>
            </a:pPr>
            <a:r>
              <a:rPr lang="en-US" sz="1400" dirty="0"/>
              <a:t>PTSD, U.S. Department of Veterans </a:t>
            </a:r>
            <a:r>
              <a:rPr lang="en-US" sz="1400" dirty="0" smtClean="0"/>
              <a:t>Affairs,2015</a:t>
            </a:r>
            <a:endParaRPr lang="en-US" sz="1400" dirty="0"/>
          </a:p>
        </p:txBody>
      </p:sp>
      <p:sp>
        <p:nvSpPr>
          <p:cNvPr id="4" name="Slide Number Placeholder 3"/>
          <p:cNvSpPr>
            <a:spLocks noGrp="1"/>
          </p:cNvSpPr>
          <p:nvPr>
            <p:ph type="sldNum" sz="quarter" idx="12"/>
          </p:nvPr>
        </p:nvSpPr>
        <p:spPr/>
        <p:txBody>
          <a:bodyPr/>
          <a:lstStyle/>
          <a:p>
            <a:fld id="{60614F42-4D75-4A6C-A204-E5FC593C87FD}" type="slidenum">
              <a:rPr lang="en-US" smtClean="0"/>
              <a:pPr/>
              <a:t>6</a:t>
            </a:fld>
            <a:endParaRPr lang="en-US"/>
          </a:p>
        </p:txBody>
      </p:sp>
    </p:spTree>
    <p:extLst>
      <p:ext uri="{BB962C8B-B14F-4D97-AF65-F5344CB8AC3E}">
        <p14:creationId xmlns:p14="http://schemas.microsoft.com/office/powerpoint/2010/main" val="4034214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32" y="228600"/>
            <a:ext cx="6781800" cy="792162"/>
          </a:xfrm>
        </p:spPr>
        <p:txBody>
          <a:bodyPr/>
          <a:lstStyle/>
          <a:p>
            <a:r>
              <a:rPr lang="en-US" dirty="0"/>
              <a:t>	</a:t>
            </a:r>
            <a:r>
              <a:rPr lang="en-US" sz="3200" dirty="0" smtClean="0">
                <a:solidFill>
                  <a:schemeClr val="bg1"/>
                </a:solidFill>
              </a:rPr>
              <a:t>Characteristics of Trauma</a:t>
            </a:r>
            <a:endParaRPr lang="en-US" sz="3200" dirty="0">
              <a:solidFill>
                <a:schemeClr val="bg1"/>
              </a:solidFill>
            </a:endParaRPr>
          </a:p>
        </p:txBody>
      </p:sp>
      <p:sp>
        <p:nvSpPr>
          <p:cNvPr id="4" name="Slide Number Placeholder 3"/>
          <p:cNvSpPr>
            <a:spLocks noGrp="1"/>
          </p:cNvSpPr>
          <p:nvPr>
            <p:ph type="sldNum" sz="quarter" idx="12"/>
          </p:nvPr>
        </p:nvSpPr>
        <p:spPr/>
        <p:txBody>
          <a:bodyPr/>
          <a:lstStyle/>
          <a:p>
            <a:fld id="{60614F42-4D75-4A6C-A204-E5FC593C87FD}" type="slidenum">
              <a:rPr lang="en-US" smtClean="0"/>
              <a:pPr/>
              <a:t>7</a:t>
            </a:fld>
            <a:endParaRPr lang="en-US"/>
          </a:p>
        </p:txBody>
      </p:sp>
      <p:sp>
        <p:nvSpPr>
          <p:cNvPr id="6" name="Content Placeholder 5"/>
          <p:cNvSpPr>
            <a:spLocks noGrp="1"/>
          </p:cNvSpPr>
          <p:nvPr>
            <p:ph idx="1"/>
          </p:nvPr>
        </p:nvSpPr>
        <p:spPr/>
        <p:txBody>
          <a:bodyPr/>
          <a:lstStyle/>
          <a:p>
            <a:r>
              <a:rPr lang="en-US" sz="2900" dirty="0" smtClean="0"/>
              <a:t>Single event</a:t>
            </a:r>
          </a:p>
          <a:p>
            <a:r>
              <a:rPr lang="en-US" sz="2900" dirty="0" smtClean="0"/>
              <a:t>Recurring event(s)</a:t>
            </a:r>
          </a:p>
          <a:p>
            <a:r>
              <a:rPr lang="en-US" sz="2900" dirty="0" smtClean="0"/>
              <a:t>Continual exposure</a:t>
            </a:r>
          </a:p>
          <a:p>
            <a:r>
              <a:rPr lang="en-US" sz="2900" dirty="0" smtClean="0"/>
              <a:t>Mental illness/substance use</a:t>
            </a:r>
          </a:p>
          <a:p>
            <a:r>
              <a:rPr lang="en-US" sz="2900" dirty="0" smtClean="0"/>
              <a:t>Processing (cascading trauma)</a:t>
            </a:r>
          </a:p>
          <a:p>
            <a:r>
              <a:rPr lang="en-US" sz="2900" dirty="0" smtClean="0"/>
              <a:t>Loss</a:t>
            </a:r>
          </a:p>
          <a:p>
            <a:r>
              <a:rPr lang="en-US" sz="2900" dirty="0" smtClean="0"/>
              <a:t>Support</a:t>
            </a:r>
            <a:endParaRPr lang="en-US" sz="2900" dirty="0"/>
          </a:p>
        </p:txBody>
      </p:sp>
    </p:spTree>
    <p:extLst>
      <p:ext uri="{BB962C8B-B14F-4D97-AF65-F5344CB8AC3E}">
        <p14:creationId xmlns:p14="http://schemas.microsoft.com/office/powerpoint/2010/main" val="3293039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a:xfrm>
            <a:off x="-1154084" y="533400"/>
            <a:ext cx="9657030" cy="532210"/>
          </a:xfrm>
        </p:spPr>
        <p:txBody>
          <a:bodyPr rtlCol="0">
            <a:noAutofit/>
          </a:bodyPr>
          <a:lstStyle/>
          <a:p>
            <a:pPr algn="ctr">
              <a:defRPr/>
            </a:pPr>
            <a:r>
              <a:rPr lang="en-US" altLang="en-US" sz="2400" dirty="0">
                <a:solidFill>
                  <a:schemeClr val="bg1"/>
                </a:solidFill>
              </a:rPr>
              <a:t>Bureau of Justice Statistics</a:t>
            </a:r>
            <a:br>
              <a:rPr lang="en-US" altLang="en-US" sz="2400" dirty="0">
                <a:solidFill>
                  <a:schemeClr val="bg1"/>
                </a:solidFill>
              </a:rPr>
            </a:br>
            <a:endParaRPr lang="en-US" altLang="en-US" sz="2400" dirty="0" smtClean="0">
              <a:solidFill>
                <a:schemeClr val="bg1"/>
              </a:solidFill>
            </a:endParaRPr>
          </a:p>
        </p:txBody>
      </p:sp>
      <p:sp>
        <p:nvSpPr>
          <p:cNvPr id="37891" name="Content Placeholder 6"/>
          <p:cNvSpPr>
            <a:spLocks noGrp="1"/>
          </p:cNvSpPr>
          <p:nvPr>
            <p:ph idx="1"/>
          </p:nvPr>
        </p:nvSpPr>
        <p:spPr>
          <a:xfrm>
            <a:off x="533400" y="304800"/>
            <a:ext cx="8305800" cy="3983523"/>
          </a:xfrm>
        </p:spPr>
        <p:txBody>
          <a:bodyPr>
            <a:noAutofit/>
          </a:bodyPr>
          <a:lstStyle/>
          <a:p>
            <a:pPr marL="0" indent="0">
              <a:buNone/>
            </a:pPr>
            <a:endParaRPr lang="en-US" altLang="en-US" sz="1000" dirty="0" smtClean="0">
              <a:latin typeface="+mj-lt"/>
            </a:endParaRPr>
          </a:p>
          <a:p>
            <a:pPr marL="0" indent="0">
              <a:buNone/>
            </a:pPr>
            <a:endParaRPr lang="en-US" altLang="en-US" sz="1000" dirty="0">
              <a:latin typeface="+mj-lt"/>
            </a:endParaRPr>
          </a:p>
          <a:p>
            <a:pPr marL="0" indent="0">
              <a:buNone/>
            </a:pPr>
            <a:endParaRPr lang="en-US" altLang="en-US" sz="1000" dirty="0" smtClean="0">
              <a:latin typeface="+mj-lt"/>
            </a:endParaRPr>
          </a:p>
          <a:p>
            <a:pPr marL="0" indent="0">
              <a:buNone/>
            </a:pPr>
            <a:endParaRPr lang="en-US" altLang="en-US" sz="1000" dirty="0">
              <a:latin typeface="+mj-lt"/>
            </a:endParaRPr>
          </a:p>
          <a:p>
            <a:r>
              <a:rPr lang="en-US" altLang="en-US" sz="2800" dirty="0">
                <a:latin typeface="+mj-lt"/>
              </a:rPr>
              <a:t>S</a:t>
            </a:r>
            <a:r>
              <a:rPr lang="en-US" altLang="en-US" sz="2800" dirty="0" smtClean="0">
                <a:latin typeface="+mj-lt"/>
              </a:rPr>
              <a:t>tate </a:t>
            </a:r>
            <a:r>
              <a:rPr lang="en-US" altLang="en-US" sz="2800" dirty="0">
                <a:latin typeface="+mj-lt"/>
              </a:rPr>
              <a:t>incarceration </a:t>
            </a:r>
            <a:r>
              <a:rPr lang="en-US" altLang="en-US" sz="2800" dirty="0" smtClean="0">
                <a:latin typeface="+mj-lt"/>
              </a:rPr>
              <a:t>and </a:t>
            </a:r>
            <a:r>
              <a:rPr lang="en-US" altLang="en-US" sz="2800" dirty="0">
                <a:latin typeface="+mj-lt"/>
              </a:rPr>
              <a:t>M</a:t>
            </a:r>
            <a:r>
              <a:rPr lang="en-US" altLang="en-US" sz="2800" dirty="0" smtClean="0">
                <a:latin typeface="+mj-lt"/>
              </a:rPr>
              <a:t>ental </a:t>
            </a:r>
            <a:r>
              <a:rPr lang="en-US" altLang="en-US" sz="2800" dirty="0">
                <a:latin typeface="+mj-lt"/>
              </a:rPr>
              <a:t>I</a:t>
            </a:r>
            <a:r>
              <a:rPr lang="en-US" altLang="en-US" sz="2800" dirty="0" smtClean="0">
                <a:latin typeface="+mj-lt"/>
              </a:rPr>
              <a:t>llness (MI)  </a:t>
            </a:r>
          </a:p>
          <a:p>
            <a:pPr lvl="1">
              <a:buFont typeface="Arial" panose="020B0604020202020204" pitchFamily="34" charset="0"/>
              <a:buChar char="•"/>
            </a:pPr>
            <a:r>
              <a:rPr lang="en-US" altLang="en-US" sz="2400" dirty="0" smtClean="0">
                <a:latin typeface="+mj-lt"/>
              </a:rPr>
              <a:t>2x more </a:t>
            </a:r>
            <a:r>
              <a:rPr lang="en-US" altLang="en-US" sz="2400" dirty="0">
                <a:latin typeface="+mj-lt"/>
              </a:rPr>
              <a:t>likely </a:t>
            </a:r>
            <a:r>
              <a:rPr lang="en-US" altLang="en-US" sz="2400" dirty="0" smtClean="0">
                <a:latin typeface="+mj-lt"/>
              </a:rPr>
              <a:t>to </a:t>
            </a:r>
            <a:r>
              <a:rPr lang="en-US" altLang="en-US" sz="2400" dirty="0">
                <a:latin typeface="+mj-lt"/>
              </a:rPr>
              <a:t>have been homeless within 1 year before their </a:t>
            </a:r>
            <a:r>
              <a:rPr lang="en-US" altLang="en-US" sz="2400" dirty="0" smtClean="0">
                <a:latin typeface="+mj-lt"/>
              </a:rPr>
              <a:t>arrest;</a:t>
            </a:r>
          </a:p>
          <a:p>
            <a:pPr marL="457200" lvl="1" indent="0">
              <a:buNone/>
            </a:pPr>
            <a:endParaRPr lang="en-US" altLang="en-US" sz="2400" dirty="0" smtClean="0">
              <a:latin typeface="+mj-lt"/>
            </a:endParaRPr>
          </a:p>
          <a:p>
            <a:pPr marL="0" indent="0">
              <a:buNone/>
            </a:pPr>
            <a:endParaRPr lang="en-US" altLang="en-US" sz="800" dirty="0">
              <a:latin typeface="+mj-lt"/>
            </a:endParaRPr>
          </a:p>
          <a:p>
            <a:r>
              <a:rPr lang="en-US" altLang="en-US" sz="2800" dirty="0" smtClean="0">
                <a:latin typeface="+mj-lt"/>
              </a:rPr>
              <a:t>County custody  and MI</a:t>
            </a:r>
          </a:p>
          <a:p>
            <a:pPr lvl="1">
              <a:buFont typeface="Arial" panose="020B0604020202020204" pitchFamily="34" charset="0"/>
              <a:buChar char="•"/>
            </a:pPr>
            <a:r>
              <a:rPr lang="en-US" altLang="en-US" sz="2400" dirty="0" smtClean="0">
                <a:latin typeface="+mj-lt"/>
              </a:rPr>
              <a:t>2 x more likely to report physical or sexual abuse in their past.</a:t>
            </a:r>
            <a:endParaRPr lang="en-US" altLang="en-US" sz="2400" dirty="0">
              <a:latin typeface="+mj-lt"/>
            </a:endParaRPr>
          </a:p>
        </p:txBody>
      </p:sp>
      <p:pic>
        <p:nvPicPr>
          <p:cNvPr id="2" name="Picture 1"/>
          <p:cNvPicPr>
            <a:picLocks noChangeAspect="1"/>
          </p:cNvPicPr>
          <p:nvPr/>
        </p:nvPicPr>
        <p:blipFill>
          <a:blip r:embed="rId3"/>
          <a:stretch>
            <a:fillRect/>
          </a:stretch>
        </p:blipFill>
        <p:spPr>
          <a:xfrm>
            <a:off x="6217693" y="4516923"/>
            <a:ext cx="2621507" cy="230288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87" y="4457606"/>
            <a:ext cx="2492481" cy="2362200"/>
          </a:xfrm>
          <a:prstGeom prst="rect">
            <a:avLst/>
          </a:prstGeom>
        </p:spPr>
      </p:pic>
    </p:spTree>
    <p:extLst>
      <p:ext uri="{BB962C8B-B14F-4D97-AF65-F5344CB8AC3E}">
        <p14:creationId xmlns:p14="http://schemas.microsoft.com/office/powerpoint/2010/main" val="238005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762000" y="381000"/>
            <a:ext cx="8333510" cy="532210"/>
          </a:xfrm>
        </p:spPr>
        <p:txBody>
          <a:bodyPr rtlCol="0">
            <a:normAutofit/>
          </a:bodyPr>
          <a:lstStyle/>
          <a:p>
            <a:pPr algn="ctr">
              <a:defRPr/>
            </a:pPr>
            <a:r>
              <a:rPr lang="en-US" altLang="en-US" sz="2400" dirty="0">
                <a:solidFill>
                  <a:schemeClr val="bg1"/>
                </a:solidFill>
              </a:rPr>
              <a:t>MacArthur Mental Health Court Study</a:t>
            </a:r>
          </a:p>
        </p:txBody>
      </p:sp>
      <p:sp>
        <p:nvSpPr>
          <p:cNvPr id="7" name="Content Placeholder 6"/>
          <p:cNvSpPr>
            <a:spLocks noGrp="1"/>
          </p:cNvSpPr>
          <p:nvPr>
            <p:ph idx="1"/>
          </p:nvPr>
        </p:nvSpPr>
        <p:spPr>
          <a:xfrm>
            <a:off x="228600" y="1295400"/>
            <a:ext cx="8077200" cy="4648200"/>
          </a:xfrm>
        </p:spPr>
        <p:txBody>
          <a:bodyPr rtlCol="0">
            <a:normAutofit fontScale="85000" lnSpcReduction="10000"/>
          </a:bodyPr>
          <a:lstStyle/>
          <a:p>
            <a:pPr marL="240030" indent="0">
              <a:buNone/>
              <a:defRPr/>
            </a:pPr>
            <a:endParaRPr lang="en-US" sz="600" dirty="0">
              <a:latin typeface="+mj-lt"/>
            </a:endParaRPr>
          </a:p>
          <a:p>
            <a:pPr marL="525780" indent="-285750">
              <a:buFont typeface="Arial" panose="020B0604020202020204" pitchFamily="34" charset="0"/>
              <a:buChar char="•"/>
              <a:defRPr/>
            </a:pPr>
            <a:r>
              <a:rPr lang="en-US" sz="2400" dirty="0"/>
              <a:t>70% women &amp;</a:t>
            </a:r>
            <a:r>
              <a:rPr lang="en-US" sz="2400" dirty="0" smtClean="0"/>
              <a:t> </a:t>
            </a:r>
            <a:r>
              <a:rPr lang="en-US" sz="2400" dirty="0"/>
              <a:t>25% men report sexual abuse/rape before age 20;</a:t>
            </a:r>
          </a:p>
          <a:p>
            <a:pPr marL="240030" indent="0">
              <a:buNone/>
              <a:defRPr/>
            </a:pPr>
            <a:endParaRPr lang="en-US" sz="2400" dirty="0"/>
          </a:p>
          <a:p>
            <a:pPr marL="582930">
              <a:buFont typeface="Arial" panose="020B0604020202020204" pitchFamily="34" charset="0"/>
              <a:buChar char="•"/>
              <a:defRPr/>
            </a:pPr>
            <a:r>
              <a:rPr lang="en-US" sz="2400" dirty="0"/>
              <a:t>46% </a:t>
            </a:r>
            <a:r>
              <a:rPr lang="en-US" sz="2400" dirty="0" smtClean="0"/>
              <a:t>women &amp; 27</a:t>
            </a:r>
            <a:r>
              <a:rPr lang="en-US" sz="2400" dirty="0"/>
              <a:t>% men saw parents act violent toward each other;</a:t>
            </a:r>
          </a:p>
          <a:p>
            <a:pPr marL="240030" indent="0">
              <a:buNone/>
              <a:defRPr/>
            </a:pPr>
            <a:endParaRPr lang="en-US" sz="2400" dirty="0"/>
          </a:p>
          <a:p>
            <a:pPr marL="525780" indent="-285750">
              <a:buFont typeface="Arial" panose="020B0604020202020204" pitchFamily="34" charset="0"/>
              <a:buChar char="•"/>
              <a:defRPr/>
            </a:pPr>
            <a:r>
              <a:rPr lang="en-US" sz="2400" dirty="0"/>
              <a:t> 61% </a:t>
            </a:r>
            <a:r>
              <a:rPr lang="en-US" sz="2400" dirty="0" smtClean="0"/>
              <a:t>women </a:t>
            </a:r>
            <a:r>
              <a:rPr lang="en-US" sz="2400" dirty="0"/>
              <a:t>&amp;</a:t>
            </a:r>
            <a:r>
              <a:rPr lang="en-US" sz="2400" dirty="0" smtClean="0"/>
              <a:t> </a:t>
            </a:r>
            <a:r>
              <a:rPr lang="en-US" sz="2400" dirty="0"/>
              <a:t>68% men beat by parents;</a:t>
            </a:r>
          </a:p>
          <a:p>
            <a:pPr marL="34290" indent="0">
              <a:buNone/>
              <a:defRPr/>
            </a:pPr>
            <a:endParaRPr lang="en-US" sz="2400" dirty="0"/>
          </a:p>
          <a:p>
            <a:pPr marL="525780" indent="-285750">
              <a:buFont typeface="Arial" panose="020B0604020202020204" pitchFamily="34" charset="0"/>
              <a:buChar char="•"/>
              <a:defRPr/>
            </a:pPr>
            <a:r>
              <a:rPr lang="en-US" sz="2400" dirty="0"/>
              <a:t> 67% </a:t>
            </a:r>
            <a:r>
              <a:rPr lang="en-US" sz="2400" dirty="0" smtClean="0"/>
              <a:t>women </a:t>
            </a:r>
            <a:r>
              <a:rPr lang="en-US" sz="2400" dirty="0"/>
              <a:t>&amp;</a:t>
            </a:r>
            <a:r>
              <a:rPr lang="en-US" sz="2400" dirty="0" smtClean="0"/>
              <a:t> </a:t>
            </a:r>
            <a:r>
              <a:rPr lang="en-US" sz="2400" dirty="0"/>
              <a:t>73% men physical </a:t>
            </a:r>
            <a:r>
              <a:rPr lang="en-US" sz="2400" dirty="0" smtClean="0"/>
              <a:t>abuse;</a:t>
            </a:r>
            <a:endParaRPr lang="en-US" sz="2400" dirty="0"/>
          </a:p>
          <a:p>
            <a:pPr marL="34290" indent="0">
              <a:buNone/>
              <a:defRPr/>
            </a:pPr>
            <a:endParaRPr lang="en-US" sz="2400" dirty="0"/>
          </a:p>
          <a:p>
            <a:pPr marL="525780" indent="-285750">
              <a:buFont typeface="Arial" panose="020B0604020202020204" pitchFamily="34" charset="0"/>
              <a:buChar char="•"/>
              <a:defRPr/>
            </a:pPr>
            <a:r>
              <a:rPr lang="en-US" sz="2400" dirty="0"/>
              <a:t> 34% women </a:t>
            </a:r>
            <a:r>
              <a:rPr lang="en-US" sz="2400" dirty="0" smtClean="0"/>
              <a:t>&amp; 32</a:t>
            </a:r>
            <a:r>
              <a:rPr lang="en-US" sz="2400" dirty="0"/>
              <a:t>% men experienced physical or sexual abuse within the past 12 </a:t>
            </a:r>
            <a:r>
              <a:rPr lang="en-US" sz="2400" dirty="0" smtClean="0"/>
              <a:t>months.</a:t>
            </a:r>
            <a:endParaRPr lang="en-US" sz="2400" dirty="0"/>
          </a:p>
          <a:p>
            <a:pPr marL="525780" indent="-285750">
              <a:buFont typeface="Arial" panose="020B0604020202020204" pitchFamily="34" charset="0"/>
              <a:buChar char="•"/>
              <a:defRPr/>
            </a:pPr>
            <a:endParaRPr lang="en-US" sz="2400" dirty="0" smtClean="0">
              <a:latin typeface="+mj-lt"/>
            </a:endParaRPr>
          </a:p>
          <a:p>
            <a:pPr marL="525780" indent="-285750">
              <a:buFont typeface="Arial" panose="020B0604020202020204" pitchFamily="34" charset="0"/>
              <a:buChar char="•"/>
              <a:defRPr/>
            </a:pPr>
            <a:endParaRPr lang="en-US" sz="2000" dirty="0"/>
          </a:p>
          <a:p>
            <a:pPr marL="240030" indent="0">
              <a:buNone/>
              <a:defRPr/>
            </a:pPr>
            <a:r>
              <a:rPr lang="en-US" sz="2000" dirty="0" smtClean="0"/>
              <a:t>https://www.youtube.com/watch?v=K_WL5iqvPlY</a:t>
            </a:r>
            <a:endParaRPr lang="en-US" sz="2000" dirty="0"/>
          </a:p>
        </p:txBody>
      </p:sp>
    </p:spTree>
    <p:extLst>
      <p:ext uri="{BB962C8B-B14F-4D97-AF65-F5344CB8AC3E}">
        <p14:creationId xmlns:p14="http://schemas.microsoft.com/office/powerpoint/2010/main" val="2491839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3">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27778</TotalTime>
  <Words>3581</Words>
  <Application>Microsoft Office PowerPoint</Application>
  <PresentationFormat>On-screen Show (4:3)</PresentationFormat>
  <Paragraphs>622</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Arial Unicode MS</vt:lpstr>
      <vt:lpstr>Baskerville Old Face</vt:lpstr>
      <vt:lpstr>Calibri</vt:lpstr>
      <vt:lpstr>Times New Roman</vt:lpstr>
      <vt:lpstr>Wingdings</vt:lpstr>
      <vt:lpstr>Presentation3</vt:lpstr>
      <vt:lpstr>Trauma Informed Approach</vt:lpstr>
      <vt:lpstr>Performance Objectives</vt:lpstr>
      <vt:lpstr>How We Think….</vt:lpstr>
      <vt:lpstr>PowerPoint Presentation</vt:lpstr>
      <vt:lpstr>Let’s Talk About </vt:lpstr>
      <vt:lpstr>Who Experiences Trauma</vt:lpstr>
      <vt:lpstr> Characteristics of Trauma</vt:lpstr>
      <vt:lpstr>Bureau of Justice Statistics </vt:lpstr>
      <vt:lpstr>MacArthur Mental Health Court Study</vt:lpstr>
      <vt:lpstr>  Trauma and Culture  </vt:lpstr>
      <vt:lpstr>Trauma Informed Approach</vt:lpstr>
      <vt:lpstr>SAMHSA’s Six Key Principles  </vt:lpstr>
      <vt:lpstr>What Defines a Trauma</vt:lpstr>
      <vt:lpstr>Various Types</vt:lpstr>
      <vt:lpstr>PowerPoint Presentation</vt:lpstr>
      <vt:lpstr>PowerPoint Presentation</vt:lpstr>
      <vt:lpstr>Political/War Trauma</vt:lpstr>
      <vt:lpstr>PowerPoint Presentation</vt:lpstr>
      <vt:lpstr>    </vt:lpstr>
      <vt:lpstr>Children are not mini adults</vt:lpstr>
      <vt:lpstr>Effects of Trauma</vt:lpstr>
      <vt:lpstr>PowerPoint Presentation</vt:lpstr>
      <vt:lpstr>Biological Impact of Trauma</vt:lpstr>
      <vt:lpstr>Physiological Impact </vt:lpstr>
      <vt:lpstr> Physical effects </vt:lpstr>
      <vt:lpstr>Psychological Effects</vt:lpstr>
      <vt:lpstr>Psychological Responses to Trauma</vt:lpstr>
      <vt:lpstr>PowerPoint Presentation</vt:lpstr>
      <vt:lpstr>Behavioral Effects</vt:lpstr>
      <vt:lpstr>Cognitive Effects </vt:lpstr>
      <vt:lpstr>Emotional Impact </vt:lpstr>
      <vt:lpstr>Why do different people react differently to traumatic events?</vt:lpstr>
      <vt:lpstr>Paradigm Transference</vt:lpstr>
      <vt:lpstr>Resilience</vt:lpstr>
      <vt:lpstr>“Secondary Trauma”</vt:lpstr>
      <vt:lpstr>“Secondary Trauma”</vt:lpstr>
      <vt:lpstr>Components of Self Care</vt:lpstr>
      <vt:lpstr>Quote to Ponder…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secondary trauma, and recovery in corrections</dc:title>
  <dc:creator>Lance</dc:creator>
  <cp:lastModifiedBy>Patrone, Lynn</cp:lastModifiedBy>
  <cp:revision>301</cp:revision>
  <cp:lastPrinted>2019-09-11T19:44:32Z</cp:lastPrinted>
  <dcterms:created xsi:type="dcterms:W3CDTF">2012-09-13T14:00:19Z</dcterms:created>
  <dcterms:modified xsi:type="dcterms:W3CDTF">2019-09-16T19:16:48Z</dcterms:modified>
</cp:coreProperties>
</file>