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54" r:id="rId3"/>
    <p:sldMasterId id="2147483657" r:id="rId4"/>
    <p:sldMasterId id="2147483661" r:id="rId5"/>
    <p:sldMasterId id="2147483660" r:id="rId6"/>
  </p:sldMasterIdLst>
  <p:notesMasterIdLst>
    <p:notesMasterId r:id="rId26"/>
  </p:notesMasterIdLst>
  <p:sldIdLst>
    <p:sldId id="296" r:id="rId7"/>
    <p:sldId id="273" r:id="rId8"/>
    <p:sldId id="322" r:id="rId9"/>
    <p:sldId id="321" r:id="rId10"/>
    <p:sldId id="323" r:id="rId11"/>
    <p:sldId id="324" r:id="rId12"/>
    <p:sldId id="325" r:id="rId13"/>
    <p:sldId id="326" r:id="rId14"/>
    <p:sldId id="328" r:id="rId15"/>
    <p:sldId id="329" r:id="rId16"/>
    <p:sldId id="330" r:id="rId17"/>
    <p:sldId id="331" r:id="rId18"/>
    <p:sldId id="332" r:id="rId19"/>
    <p:sldId id="333" r:id="rId20"/>
    <p:sldId id="334" r:id="rId21"/>
    <p:sldId id="337" r:id="rId22"/>
    <p:sldId id="335" r:id="rId23"/>
    <p:sldId id="336" r:id="rId24"/>
    <p:sldId id="293" r:id="rId25"/>
  </p:sldIdLst>
  <p:sldSz cx="12192000" cy="6858000"/>
  <p:notesSz cx="6858000" cy="9144000"/>
  <p:custShowLst>
    <p:custShow name="Webinar" id="0">
      <p:sldLst>
        <p:sld r:id="rId7"/>
        <p:sld r:id="rId8"/>
        <p:sld r:id="rId25"/>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Micro Lessons Content" id="{15E0DCBC-886F-7E40-B78B-A17661F06A23}">
          <p14:sldIdLst>
            <p14:sldId id="296"/>
            <p14:sldId id="273"/>
            <p14:sldId id="322"/>
            <p14:sldId id="321"/>
            <p14:sldId id="323"/>
            <p14:sldId id="324"/>
            <p14:sldId id="325"/>
            <p14:sldId id="326"/>
            <p14:sldId id="328"/>
            <p14:sldId id="329"/>
            <p14:sldId id="330"/>
            <p14:sldId id="331"/>
            <p14:sldId id="332"/>
            <p14:sldId id="333"/>
            <p14:sldId id="334"/>
            <p14:sldId id="337"/>
            <p14:sldId id="335"/>
            <p14:sldId id="336"/>
            <p14:sldId id="293"/>
          </p14:sldIdLst>
        </p14:section>
        <p14:section name="Base Slides" id="{ED28A6C3-D08C-8942-AAE0-D0F365BA308D}">
          <p14:sldIdLst/>
        </p14:section>
      </p14:sectionLst>
    </p:ext>
    <p:ext uri="{EFAFB233-063F-42B5-8137-9DF3F51BA10A}">
      <p15:sldGuideLst xmlns:p15="http://schemas.microsoft.com/office/powerpoint/2012/main">
        <p15:guide id="2" pos="3840" userDrawn="1">
          <p15:clr>
            <a:srgbClr val="FFFFFF"/>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D700"/>
    <a:srgbClr val="282828"/>
    <a:srgbClr val="FDDA04"/>
    <a:srgbClr val="242C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D9133-3213-410F-8DD8-C957636AAB51}" v="2" dt="2023-08-30T18:29:48.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91"/>
    <p:restoredTop sz="94743"/>
  </p:normalViewPr>
  <p:slideViewPr>
    <p:cSldViewPr snapToObjects="1" showGuides="1">
      <p:cViewPr varScale="1">
        <p:scale>
          <a:sx n="105" d="100"/>
          <a:sy n="105" d="100"/>
        </p:scale>
        <p:origin x="264" y="102"/>
      </p:cViewPr>
      <p:guideLst>
        <p:guide pos="3840"/>
        <p:guide orient="horz" pos="216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A4125-7725-5745-A1EC-AAF5E9A487B1}" type="datetimeFigureOut">
              <a:rPr lang="en-US" smtClean="0"/>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1E5DF-DBB3-E34F-9F1B-B29479DDE15A}" type="slidenum">
              <a:rPr lang="en-US" smtClean="0"/>
              <a:t>‹#›</a:t>
            </a:fld>
            <a:endParaRPr lang="en-US"/>
          </a:p>
        </p:txBody>
      </p:sp>
    </p:spTree>
    <p:extLst>
      <p:ext uri="{BB962C8B-B14F-4D97-AF65-F5344CB8AC3E}">
        <p14:creationId xmlns:p14="http://schemas.microsoft.com/office/powerpoint/2010/main" val="403376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1E5DF-DBB3-E34F-9F1B-B29479DDE15A}" type="slidenum">
              <a:rPr lang="en-US" smtClean="0"/>
              <a:t>3</a:t>
            </a:fld>
            <a:endParaRPr lang="en-US"/>
          </a:p>
        </p:txBody>
      </p:sp>
    </p:spTree>
    <p:extLst>
      <p:ext uri="{BB962C8B-B14F-4D97-AF65-F5344CB8AC3E}">
        <p14:creationId xmlns:p14="http://schemas.microsoft.com/office/powerpoint/2010/main" val="202181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1E5DF-DBB3-E34F-9F1B-B29479DDE15A}" type="slidenum">
              <a:rPr lang="en-US" smtClean="0"/>
              <a:t>6</a:t>
            </a:fld>
            <a:endParaRPr lang="en-US"/>
          </a:p>
        </p:txBody>
      </p:sp>
    </p:spTree>
    <p:extLst>
      <p:ext uri="{BB962C8B-B14F-4D97-AF65-F5344CB8AC3E}">
        <p14:creationId xmlns:p14="http://schemas.microsoft.com/office/powerpoint/2010/main" val="161492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1E5DF-DBB3-E34F-9F1B-B29479DDE15A}" type="slidenum">
              <a:rPr lang="en-US" smtClean="0"/>
              <a:t>7</a:t>
            </a:fld>
            <a:endParaRPr lang="en-US"/>
          </a:p>
        </p:txBody>
      </p:sp>
    </p:spTree>
    <p:extLst>
      <p:ext uri="{BB962C8B-B14F-4D97-AF65-F5344CB8AC3E}">
        <p14:creationId xmlns:p14="http://schemas.microsoft.com/office/powerpoint/2010/main" val="71019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1E5DF-DBB3-E34F-9F1B-B29479DDE15A}" type="slidenum">
              <a:rPr lang="en-US" smtClean="0"/>
              <a:t>13</a:t>
            </a:fld>
            <a:endParaRPr lang="en-US"/>
          </a:p>
        </p:txBody>
      </p:sp>
    </p:spTree>
    <p:extLst>
      <p:ext uri="{BB962C8B-B14F-4D97-AF65-F5344CB8AC3E}">
        <p14:creationId xmlns:p14="http://schemas.microsoft.com/office/powerpoint/2010/main" val="4142778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1E5DF-DBB3-E34F-9F1B-B29479DDE15A}" type="slidenum">
              <a:rPr lang="en-US" smtClean="0"/>
              <a:t>17</a:t>
            </a:fld>
            <a:endParaRPr lang="en-US"/>
          </a:p>
        </p:txBody>
      </p:sp>
    </p:spTree>
    <p:extLst>
      <p:ext uri="{BB962C8B-B14F-4D97-AF65-F5344CB8AC3E}">
        <p14:creationId xmlns:p14="http://schemas.microsoft.com/office/powerpoint/2010/main" val="124625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21E5DF-DBB3-E34F-9F1B-B29479DDE15A}" type="slidenum">
              <a:rPr lang="en-US" smtClean="0"/>
              <a:t>19</a:t>
            </a:fld>
            <a:endParaRPr lang="en-US"/>
          </a:p>
        </p:txBody>
      </p:sp>
    </p:spTree>
    <p:extLst>
      <p:ext uri="{BB962C8B-B14F-4D97-AF65-F5344CB8AC3E}">
        <p14:creationId xmlns:p14="http://schemas.microsoft.com/office/powerpoint/2010/main" val="293510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9381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81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70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88226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5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98348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56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20754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803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15763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emf"/><Relationship Id="rId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emf"/><Relationship Id="rId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Picture 34" hidden="1">
            <a:extLst>
              <a:ext uri="{FF2B5EF4-FFF2-40B4-BE49-F238E27FC236}">
                <a16:creationId xmlns:a16="http://schemas.microsoft.com/office/drawing/2014/main" id="{1896B356-1F3C-124E-9F3C-F26190E83B5B}"/>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7" name="Picture 36" hidden="1">
            <a:extLst>
              <a:ext uri="{FF2B5EF4-FFF2-40B4-BE49-F238E27FC236}">
                <a16:creationId xmlns:a16="http://schemas.microsoft.com/office/drawing/2014/main" id="{BA034C70-CE74-7E4C-A42B-E80CE5A72F5A}"/>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6F88FBE-A1BE-1355-3A1C-E63334222560}"/>
              </a:ext>
            </a:extLst>
          </p:cNvPr>
          <p:cNvSpPr/>
          <p:nvPr userDrawn="1"/>
        </p:nvSpPr>
        <p:spPr>
          <a:xfrm>
            <a:off x="3048" y="6138041"/>
            <a:ext cx="12188952" cy="457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black logo&#10;&#10;Description automatically generated">
            <a:extLst>
              <a:ext uri="{FF2B5EF4-FFF2-40B4-BE49-F238E27FC236}">
                <a16:creationId xmlns:a16="http://schemas.microsoft.com/office/drawing/2014/main" id="{90E57A65-E7BF-A248-3038-D57AD5E7EF2D}"/>
              </a:ext>
            </a:extLst>
          </p:cNvPr>
          <p:cNvPicPr>
            <a:picLocks noChangeAspect="1"/>
          </p:cNvPicPr>
          <p:nvPr userDrawn="1"/>
        </p:nvPicPr>
        <p:blipFill>
          <a:blip r:embed="rId6"/>
          <a:stretch>
            <a:fillRect/>
          </a:stretch>
        </p:blipFill>
        <p:spPr>
          <a:xfrm>
            <a:off x="10077450" y="6184900"/>
            <a:ext cx="393700" cy="355600"/>
          </a:xfrm>
          <a:prstGeom prst="rect">
            <a:avLst/>
          </a:prstGeom>
        </p:spPr>
      </p:pic>
      <p:pic>
        <p:nvPicPr>
          <p:cNvPr id="5" name="Picture 4" descr="A green and black logo&#10;&#10;Description automatically generated">
            <a:extLst>
              <a:ext uri="{FF2B5EF4-FFF2-40B4-BE49-F238E27FC236}">
                <a16:creationId xmlns:a16="http://schemas.microsoft.com/office/drawing/2014/main" id="{7252A1CF-4648-E560-0C10-FD8EE36EAA0B}"/>
              </a:ext>
            </a:extLst>
          </p:cNvPr>
          <p:cNvPicPr>
            <a:picLocks noChangeAspect="1"/>
          </p:cNvPicPr>
          <p:nvPr userDrawn="1"/>
        </p:nvPicPr>
        <p:blipFill>
          <a:blip r:embed="rId7"/>
          <a:stretch>
            <a:fillRect/>
          </a:stretch>
        </p:blipFill>
        <p:spPr>
          <a:xfrm>
            <a:off x="10566400" y="6184900"/>
            <a:ext cx="1092200" cy="508000"/>
          </a:xfrm>
          <a:prstGeom prst="rect">
            <a:avLst/>
          </a:prstGeom>
        </p:spPr>
      </p:pic>
    </p:spTree>
    <p:extLst>
      <p:ext uri="{BB962C8B-B14F-4D97-AF65-F5344CB8AC3E}">
        <p14:creationId xmlns:p14="http://schemas.microsoft.com/office/powerpoint/2010/main" val="4291956801"/>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3" userDrawn="1">
          <p15:clr>
            <a:srgbClr val="F26B43"/>
          </p15:clr>
        </p15:guide>
        <p15:guide id="4" pos="7680" userDrawn="1">
          <p15:clr>
            <a:srgbClr val="F26B43"/>
          </p15:clr>
        </p15:guide>
        <p15:guide id="5" pos="3792" userDrawn="1">
          <p15:clr>
            <a:srgbClr val="F26B43"/>
          </p15:clr>
        </p15:guide>
        <p15:guide id="8" orient="horz" pos="3888" userDrawn="1">
          <p15:clr>
            <a:srgbClr val="F26B43"/>
          </p15:clr>
        </p15:guide>
        <p15:guide id="9" orient="horz" pos="2016" userDrawn="1">
          <p15:clr>
            <a:srgbClr val="F26B43"/>
          </p15:clr>
        </p15:guide>
        <p15:guide id="10" pos="240" userDrawn="1">
          <p15:clr>
            <a:srgbClr val="F26B43"/>
          </p15:clr>
        </p15:guide>
        <p15:guide id="11" pos="7440" userDrawn="1">
          <p15:clr>
            <a:srgbClr val="F26B43"/>
          </p15:clr>
        </p15:guide>
        <p15:guide id="12" orient="horz" pos="2112" userDrawn="1">
          <p15:clr>
            <a:srgbClr val="F26B43"/>
          </p15:clr>
        </p15:guide>
        <p15:guide id="13" pos="3888" userDrawn="1">
          <p15:clr>
            <a:srgbClr val="F26B43"/>
          </p15:clr>
        </p15:guide>
        <p15:guide id="14" pos="2688" userDrawn="1">
          <p15:clr>
            <a:srgbClr val="F26B43"/>
          </p15:clr>
        </p15:guide>
        <p15:guide id="15" pos="2592" userDrawn="1">
          <p15:clr>
            <a:srgbClr val="F26B43"/>
          </p15:clr>
        </p15:guide>
        <p15:guide id="16" pos="1344" userDrawn="1">
          <p15:clr>
            <a:srgbClr val="F26B43"/>
          </p15:clr>
        </p15:guide>
        <p15:guide id="17" pos="1440" userDrawn="1">
          <p15:clr>
            <a:srgbClr val="F26B43"/>
          </p15:clr>
        </p15:guide>
        <p15:guide id="18" pos="4992" userDrawn="1">
          <p15:clr>
            <a:srgbClr val="F26B43"/>
          </p15:clr>
        </p15:guide>
        <p15:guide id="19" pos="5088" userDrawn="1">
          <p15:clr>
            <a:srgbClr val="F26B43"/>
          </p15:clr>
        </p15:guide>
        <p15:guide id="20" pos="6336" userDrawn="1">
          <p15:clr>
            <a:srgbClr val="F26B43"/>
          </p15:clr>
        </p15:guide>
        <p15:guide id="21" pos="6240" userDrawn="1">
          <p15:clr>
            <a:srgbClr val="F26B43"/>
          </p15:clr>
        </p15:guide>
        <p15:guide id="22" orient="horz" pos="1488" userDrawn="1">
          <p15:clr>
            <a:srgbClr val="F26B43"/>
          </p15:clr>
        </p15:guide>
        <p15:guide id="23" orient="horz" pos="1392" userDrawn="1">
          <p15:clr>
            <a:srgbClr val="F26B43"/>
          </p15:clr>
        </p15:guide>
        <p15:guide id="24" orient="horz" pos="864" userDrawn="1">
          <p15:clr>
            <a:srgbClr val="F26B43"/>
          </p15:clr>
        </p15:guide>
        <p15:guide id="25" orient="horz" pos="768" userDrawn="1">
          <p15:clr>
            <a:srgbClr val="F26B43"/>
          </p15:clr>
        </p15:guide>
        <p15:guide id="26" orient="horz" pos="2640" userDrawn="1">
          <p15:clr>
            <a:srgbClr val="F26B43"/>
          </p15:clr>
        </p15:guide>
        <p15:guide id="27" orient="horz" pos="2736" userDrawn="1">
          <p15:clr>
            <a:srgbClr val="F26B43"/>
          </p15:clr>
        </p15:guide>
        <p15:guide id="28" orient="horz" pos="3264" userDrawn="1">
          <p15:clr>
            <a:srgbClr val="F26B43"/>
          </p15:clr>
        </p15:guide>
        <p15:guide id="29" orient="horz" pos="33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5" name="Picture 34" hidden="1">
            <a:extLst>
              <a:ext uri="{FF2B5EF4-FFF2-40B4-BE49-F238E27FC236}">
                <a16:creationId xmlns:a16="http://schemas.microsoft.com/office/drawing/2014/main" id="{1896B356-1F3C-124E-9F3C-F26190E83B5B}"/>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7" name="Picture 36" hidden="1">
            <a:extLst>
              <a:ext uri="{FF2B5EF4-FFF2-40B4-BE49-F238E27FC236}">
                <a16:creationId xmlns:a16="http://schemas.microsoft.com/office/drawing/2014/main" id="{BA034C70-CE74-7E4C-A42B-E80CE5A72F5A}"/>
              </a:ext>
            </a:extLst>
          </p:cNvPr>
          <p:cNvPicPr>
            <a:picLocks noChangeAspect="1"/>
          </p:cNvPicPr>
          <p:nvPr userDrawn="1"/>
        </p:nvPicPr>
        <p:blipFill>
          <a:blip r:embed="rId5"/>
          <a:stretch>
            <a:fillRect/>
          </a:stretch>
        </p:blipFill>
        <p:spPr>
          <a:xfrm>
            <a:off x="0" y="0"/>
            <a:ext cx="12192000" cy="6858000"/>
          </a:xfrm>
          <a:prstGeom prst="rect">
            <a:avLst/>
          </a:prstGeom>
        </p:spPr>
      </p:pic>
      <p:grpSp>
        <p:nvGrpSpPr>
          <p:cNvPr id="38" name="Group 37">
            <a:extLst>
              <a:ext uri="{FF2B5EF4-FFF2-40B4-BE49-F238E27FC236}">
                <a16:creationId xmlns:a16="http://schemas.microsoft.com/office/drawing/2014/main" id="{D0FDE18F-3BF4-B047-B325-63B8317AAA44}"/>
              </a:ext>
            </a:extLst>
          </p:cNvPr>
          <p:cNvGrpSpPr/>
          <p:nvPr userDrawn="1"/>
        </p:nvGrpSpPr>
        <p:grpSpPr>
          <a:xfrm>
            <a:off x="0" y="6477000"/>
            <a:ext cx="12192000" cy="381000"/>
            <a:chOff x="0" y="6172200"/>
            <a:chExt cx="12192000" cy="381000"/>
          </a:xfrm>
        </p:grpSpPr>
        <p:sp>
          <p:nvSpPr>
            <p:cNvPr id="39" name="Base Line Band">
              <a:extLst>
                <a:ext uri="{FF2B5EF4-FFF2-40B4-BE49-F238E27FC236}">
                  <a16:creationId xmlns:a16="http://schemas.microsoft.com/office/drawing/2014/main" id="{2EDA10E0-C954-6F49-9DFF-E77B568E9710}"/>
                </a:ext>
              </a:extLst>
            </p:cNvPr>
            <p:cNvSpPr/>
            <p:nvPr/>
          </p:nvSpPr>
          <p:spPr>
            <a:xfrm>
              <a:off x="0" y="6172200"/>
              <a:ext cx="12192000" cy="381000"/>
            </a:xfrm>
            <a:custGeom>
              <a:avLst/>
              <a:gdLst>
                <a:gd name="connsiteX0" fmla="*/ 11401299 w 12192000"/>
                <a:gd name="connsiteY0" fmla="*/ 0 h 381000"/>
                <a:gd name="connsiteX1" fmla="*/ 12192000 w 12192000"/>
                <a:gd name="connsiteY1" fmla="*/ 0 h 381000"/>
                <a:gd name="connsiteX2" fmla="*/ 12192000 w 12192000"/>
                <a:gd name="connsiteY2" fmla="*/ 381000 h 381000"/>
                <a:gd name="connsiteX3" fmla="*/ 11401299 w 12192000"/>
                <a:gd name="connsiteY3" fmla="*/ 381000 h 381000"/>
                <a:gd name="connsiteX4" fmla="*/ 11225149 w 12192000"/>
                <a:gd name="connsiteY4" fmla="*/ 0 h 381000"/>
                <a:gd name="connsiteX5" fmla="*/ 11313224 w 12192000"/>
                <a:gd name="connsiteY5" fmla="*/ 0 h 381000"/>
                <a:gd name="connsiteX6" fmla="*/ 11313224 w 12192000"/>
                <a:gd name="connsiteY6" fmla="*/ 381000 h 381000"/>
                <a:gd name="connsiteX7" fmla="*/ 11225149 w 12192000"/>
                <a:gd name="connsiteY7" fmla="*/ 381000 h 381000"/>
                <a:gd name="connsiteX8" fmla="*/ 11048999 w 12192000"/>
                <a:gd name="connsiteY8" fmla="*/ 0 h 381000"/>
                <a:gd name="connsiteX9" fmla="*/ 11137074 w 12192000"/>
                <a:gd name="connsiteY9" fmla="*/ 0 h 381000"/>
                <a:gd name="connsiteX10" fmla="*/ 11137074 w 12192000"/>
                <a:gd name="connsiteY10" fmla="*/ 381000 h 381000"/>
                <a:gd name="connsiteX11" fmla="*/ 11048999 w 12192000"/>
                <a:gd name="connsiteY11" fmla="*/ 381000 h 381000"/>
                <a:gd name="connsiteX12" fmla="*/ 0 w 12192000"/>
                <a:gd name="connsiteY12" fmla="*/ 0 h 381000"/>
                <a:gd name="connsiteX13" fmla="*/ 10960924 w 12192000"/>
                <a:gd name="connsiteY13" fmla="*/ 0 h 381000"/>
                <a:gd name="connsiteX14" fmla="*/ 10960924 w 12192000"/>
                <a:gd name="connsiteY14" fmla="*/ 381000 h 381000"/>
                <a:gd name="connsiteX15" fmla="*/ 0 w 12192000"/>
                <a:gd name="connsiteY15"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81000">
                  <a:moveTo>
                    <a:pt x="11401299" y="0"/>
                  </a:moveTo>
                  <a:lnTo>
                    <a:pt x="12192000" y="0"/>
                  </a:lnTo>
                  <a:lnTo>
                    <a:pt x="12192000" y="381000"/>
                  </a:lnTo>
                  <a:lnTo>
                    <a:pt x="11401299" y="381000"/>
                  </a:lnTo>
                  <a:close/>
                  <a:moveTo>
                    <a:pt x="11225149" y="0"/>
                  </a:moveTo>
                  <a:lnTo>
                    <a:pt x="11313224" y="0"/>
                  </a:lnTo>
                  <a:lnTo>
                    <a:pt x="11313224" y="381000"/>
                  </a:lnTo>
                  <a:lnTo>
                    <a:pt x="11225149" y="381000"/>
                  </a:lnTo>
                  <a:close/>
                  <a:moveTo>
                    <a:pt x="11048999" y="0"/>
                  </a:moveTo>
                  <a:lnTo>
                    <a:pt x="11137074" y="0"/>
                  </a:lnTo>
                  <a:lnTo>
                    <a:pt x="11137074" y="381000"/>
                  </a:lnTo>
                  <a:lnTo>
                    <a:pt x="11048999" y="381000"/>
                  </a:lnTo>
                  <a:close/>
                  <a:moveTo>
                    <a:pt x="0" y="0"/>
                  </a:moveTo>
                  <a:lnTo>
                    <a:pt x="10960924" y="0"/>
                  </a:lnTo>
                  <a:lnTo>
                    <a:pt x="10960924" y="381000"/>
                  </a:lnTo>
                  <a:lnTo>
                    <a:pt x="0" y="381000"/>
                  </a:lnTo>
                  <a:close/>
                </a:path>
              </a:pathLst>
            </a:custGeom>
            <a:solidFill>
              <a:srgbClr val="242C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242C7D"/>
                </a:solidFill>
              </a:endParaRPr>
            </a:p>
          </p:txBody>
        </p:sp>
        <p:sp>
          <p:nvSpPr>
            <p:cNvPr id="40" name="Rectangle 39">
              <a:extLst>
                <a:ext uri="{FF2B5EF4-FFF2-40B4-BE49-F238E27FC236}">
                  <a16:creationId xmlns:a16="http://schemas.microsoft.com/office/drawing/2014/main" id="{61DC20D9-EF56-E545-BD53-9DC0E99716DD}"/>
                </a:ext>
              </a:extLst>
            </p:cNvPr>
            <p:cNvSpPr/>
            <p:nvPr/>
          </p:nvSpPr>
          <p:spPr>
            <a:xfrm>
              <a:off x="11489374" y="6172200"/>
              <a:ext cx="88075" cy="381000"/>
            </a:xfrm>
            <a:prstGeom prst="rect">
              <a:avLst/>
            </a:prstGeom>
            <a:solidFill>
              <a:srgbClr val="FDD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BE7FD30-4D46-9D4B-BA7C-811C64A87ED1}"/>
              </a:ext>
            </a:extLst>
          </p:cNvPr>
          <p:cNvSpPr txBox="1"/>
          <p:nvPr userDrawn="1"/>
        </p:nvSpPr>
        <p:spPr>
          <a:xfrm>
            <a:off x="367259" y="6544389"/>
            <a:ext cx="5638800" cy="246221"/>
          </a:xfrm>
          <a:prstGeom prst="rect">
            <a:avLst/>
          </a:prstGeom>
          <a:noFill/>
        </p:spPr>
        <p:txBody>
          <a:bodyPr wrap="square" rtlCol="0">
            <a:spAutoFit/>
          </a:bodyPr>
          <a:lstStyle/>
          <a:p>
            <a:r>
              <a:rPr lang="en-US" sz="1000" b="0" i="0" dirty="0" err="1">
                <a:solidFill>
                  <a:schemeClr val="bg1"/>
                </a:solidFill>
                <a:latin typeface="Poppins Light" pitchFamily="2" charset="77"/>
                <a:cs typeface="Poppins Light" pitchFamily="2" charset="77"/>
              </a:rPr>
              <a:t>fourthpurpose.org</a:t>
            </a:r>
            <a:endParaRPr lang="en-US" sz="1000" b="0" i="0" dirty="0">
              <a:solidFill>
                <a:schemeClr val="bg1"/>
              </a:solidFill>
              <a:latin typeface="Poppins Light" pitchFamily="2" charset="77"/>
              <a:cs typeface="Poppins Light" pitchFamily="2" charset="77"/>
            </a:endParaRPr>
          </a:p>
        </p:txBody>
      </p:sp>
    </p:spTree>
    <p:extLst>
      <p:ext uri="{BB962C8B-B14F-4D97-AF65-F5344CB8AC3E}">
        <p14:creationId xmlns:p14="http://schemas.microsoft.com/office/powerpoint/2010/main" val="3570956186"/>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3" userDrawn="1">
          <p15:clr>
            <a:srgbClr val="F26B43"/>
          </p15:clr>
        </p15:guide>
        <p15:guide id="4" pos="7680" userDrawn="1">
          <p15:clr>
            <a:srgbClr val="F26B43"/>
          </p15:clr>
        </p15:guide>
        <p15:guide id="5" pos="3792" userDrawn="1">
          <p15:clr>
            <a:srgbClr val="F26B43"/>
          </p15:clr>
        </p15:guide>
        <p15:guide id="8" orient="horz" pos="3888" userDrawn="1">
          <p15:clr>
            <a:srgbClr val="F26B43"/>
          </p15:clr>
        </p15:guide>
        <p15:guide id="9" orient="horz" pos="2016" userDrawn="1">
          <p15:clr>
            <a:srgbClr val="F26B43"/>
          </p15:clr>
        </p15:guide>
        <p15:guide id="10" pos="240" userDrawn="1">
          <p15:clr>
            <a:srgbClr val="F26B43"/>
          </p15:clr>
        </p15:guide>
        <p15:guide id="11" pos="7440" userDrawn="1">
          <p15:clr>
            <a:srgbClr val="F26B43"/>
          </p15:clr>
        </p15:guide>
        <p15:guide id="12" orient="horz" pos="2112" userDrawn="1">
          <p15:clr>
            <a:srgbClr val="F26B43"/>
          </p15:clr>
        </p15:guide>
        <p15:guide id="13" pos="3888" userDrawn="1">
          <p15:clr>
            <a:srgbClr val="F26B43"/>
          </p15:clr>
        </p15:guide>
        <p15:guide id="14" pos="2688" userDrawn="1">
          <p15:clr>
            <a:srgbClr val="F26B43"/>
          </p15:clr>
        </p15:guide>
        <p15:guide id="15" pos="2592" userDrawn="1">
          <p15:clr>
            <a:srgbClr val="F26B43"/>
          </p15:clr>
        </p15:guide>
        <p15:guide id="16" pos="1344" userDrawn="1">
          <p15:clr>
            <a:srgbClr val="F26B43"/>
          </p15:clr>
        </p15:guide>
        <p15:guide id="17" pos="1440" userDrawn="1">
          <p15:clr>
            <a:srgbClr val="F26B43"/>
          </p15:clr>
        </p15:guide>
        <p15:guide id="18" pos="4992" userDrawn="1">
          <p15:clr>
            <a:srgbClr val="F26B43"/>
          </p15:clr>
        </p15:guide>
        <p15:guide id="19" pos="5088" userDrawn="1">
          <p15:clr>
            <a:srgbClr val="F26B43"/>
          </p15:clr>
        </p15:guide>
        <p15:guide id="20" pos="6336" userDrawn="1">
          <p15:clr>
            <a:srgbClr val="F26B43"/>
          </p15:clr>
        </p15:guide>
        <p15:guide id="21" pos="6240" userDrawn="1">
          <p15:clr>
            <a:srgbClr val="F26B43"/>
          </p15:clr>
        </p15:guide>
        <p15:guide id="22" orient="horz" pos="1488" userDrawn="1">
          <p15:clr>
            <a:srgbClr val="F26B43"/>
          </p15:clr>
        </p15:guide>
        <p15:guide id="23" orient="horz" pos="1392" userDrawn="1">
          <p15:clr>
            <a:srgbClr val="F26B43"/>
          </p15:clr>
        </p15:guide>
        <p15:guide id="24" orient="horz" pos="864" userDrawn="1">
          <p15:clr>
            <a:srgbClr val="F26B43"/>
          </p15:clr>
        </p15:guide>
        <p15:guide id="25" orient="horz" pos="768" userDrawn="1">
          <p15:clr>
            <a:srgbClr val="F26B43"/>
          </p15:clr>
        </p15:guide>
        <p15:guide id="26" orient="horz" pos="2640" userDrawn="1">
          <p15:clr>
            <a:srgbClr val="F26B43"/>
          </p15:clr>
        </p15:guide>
        <p15:guide id="27" orient="horz" pos="2736" userDrawn="1">
          <p15:clr>
            <a:srgbClr val="F26B43"/>
          </p15:clr>
        </p15:guide>
        <p15:guide id="28" orient="horz" pos="3264" userDrawn="1">
          <p15:clr>
            <a:srgbClr val="F26B43"/>
          </p15:clr>
        </p15:guide>
        <p15:guide id="29" orient="horz" pos="33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5" name="Picture 34" hidden="1">
            <a:extLst>
              <a:ext uri="{FF2B5EF4-FFF2-40B4-BE49-F238E27FC236}">
                <a16:creationId xmlns:a16="http://schemas.microsoft.com/office/drawing/2014/main" id="{1896B356-1F3C-124E-9F3C-F26190E83B5B}"/>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7" name="Picture 36" hidden="1">
            <a:extLst>
              <a:ext uri="{FF2B5EF4-FFF2-40B4-BE49-F238E27FC236}">
                <a16:creationId xmlns:a16="http://schemas.microsoft.com/office/drawing/2014/main" id="{BA034C70-CE74-7E4C-A42B-E80CE5A72F5A}"/>
              </a:ext>
            </a:extLst>
          </p:cNvPr>
          <p:cNvPicPr>
            <a:picLocks noChangeAspect="1"/>
          </p:cNvPicPr>
          <p:nvPr userDrawn="1"/>
        </p:nvPicPr>
        <p:blipFill>
          <a:blip r:embed="rId5"/>
          <a:stretch>
            <a:fillRect/>
          </a:stretch>
        </p:blipFill>
        <p:spPr>
          <a:xfrm rot="10800000">
            <a:off x="0" y="0"/>
            <a:ext cx="12192000" cy="6858000"/>
          </a:xfrm>
          <a:prstGeom prst="rect">
            <a:avLst/>
          </a:prstGeom>
        </p:spPr>
      </p:pic>
      <p:grpSp>
        <p:nvGrpSpPr>
          <p:cNvPr id="38" name="Group 37">
            <a:extLst>
              <a:ext uri="{FF2B5EF4-FFF2-40B4-BE49-F238E27FC236}">
                <a16:creationId xmlns:a16="http://schemas.microsoft.com/office/drawing/2014/main" id="{D0FDE18F-3BF4-B047-B325-63B8317AAA44}"/>
              </a:ext>
            </a:extLst>
          </p:cNvPr>
          <p:cNvGrpSpPr/>
          <p:nvPr userDrawn="1"/>
        </p:nvGrpSpPr>
        <p:grpSpPr>
          <a:xfrm>
            <a:off x="0" y="-1"/>
            <a:ext cx="12192000" cy="381000"/>
            <a:chOff x="0" y="6172200"/>
            <a:chExt cx="12192000" cy="381000"/>
          </a:xfrm>
        </p:grpSpPr>
        <p:sp>
          <p:nvSpPr>
            <p:cNvPr id="39" name="Base Line Band">
              <a:extLst>
                <a:ext uri="{FF2B5EF4-FFF2-40B4-BE49-F238E27FC236}">
                  <a16:creationId xmlns:a16="http://schemas.microsoft.com/office/drawing/2014/main" id="{2EDA10E0-C954-6F49-9DFF-E77B568E9710}"/>
                </a:ext>
              </a:extLst>
            </p:cNvPr>
            <p:cNvSpPr/>
            <p:nvPr/>
          </p:nvSpPr>
          <p:spPr>
            <a:xfrm>
              <a:off x="0" y="6172200"/>
              <a:ext cx="12192000" cy="381000"/>
            </a:xfrm>
            <a:custGeom>
              <a:avLst/>
              <a:gdLst>
                <a:gd name="connsiteX0" fmla="*/ 11401299 w 12192000"/>
                <a:gd name="connsiteY0" fmla="*/ 0 h 381000"/>
                <a:gd name="connsiteX1" fmla="*/ 12192000 w 12192000"/>
                <a:gd name="connsiteY1" fmla="*/ 0 h 381000"/>
                <a:gd name="connsiteX2" fmla="*/ 12192000 w 12192000"/>
                <a:gd name="connsiteY2" fmla="*/ 381000 h 381000"/>
                <a:gd name="connsiteX3" fmla="*/ 11401299 w 12192000"/>
                <a:gd name="connsiteY3" fmla="*/ 381000 h 381000"/>
                <a:gd name="connsiteX4" fmla="*/ 11225149 w 12192000"/>
                <a:gd name="connsiteY4" fmla="*/ 0 h 381000"/>
                <a:gd name="connsiteX5" fmla="*/ 11313224 w 12192000"/>
                <a:gd name="connsiteY5" fmla="*/ 0 h 381000"/>
                <a:gd name="connsiteX6" fmla="*/ 11313224 w 12192000"/>
                <a:gd name="connsiteY6" fmla="*/ 381000 h 381000"/>
                <a:gd name="connsiteX7" fmla="*/ 11225149 w 12192000"/>
                <a:gd name="connsiteY7" fmla="*/ 381000 h 381000"/>
                <a:gd name="connsiteX8" fmla="*/ 11048999 w 12192000"/>
                <a:gd name="connsiteY8" fmla="*/ 0 h 381000"/>
                <a:gd name="connsiteX9" fmla="*/ 11137074 w 12192000"/>
                <a:gd name="connsiteY9" fmla="*/ 0 h 381000"/>
                <a:gd name="connsiteX10" fmla="*/ 11137074 w 12192000"/>
                <a:gd name="connsiteY10" fmla="*/ 381000 h 381000"/>
                <a:gd name="connsiteX11" fmla="*/ 11048999 w 12192000"/>
                <a:gd name="connsiteY11" fmla="*/ 381000 h 381000"/>
                <a:gd name="connsiteX12" fmla="*/ 0 w 12192000"/>
                <a:gd name="connsiteY12" fmla="*/ 0 h 381000"/>
                <a:gd name="connsiteX13" fmla="*/ 10960924 w 12192000"/>
                <a:gd name="connsiteY13" fmla="*/ 0 h 381000"/>
                <a:gd name="connsiteX14" fmla="*/ 10960924 w 12192000"/>
                <a:gd name="connsiteY14" fmla="*/ 381000 h 381000"/>
                <a:gd name="connsiteX15" fmla="*/ 0 w 12192000"/>
                <a:gd name="connsiteY15"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81000">
                  <a:moveTo>
                    <a:pt x="11401299" y="0"/>
                  </a:moveTo>
                  <a:lnTo>
                    <a:pt x="12192000" y="0"/>
                  </a:lnTo>
                  <a:lnTo>
                    <a:pt x="12192000" y="381000"/>
                  </a:lnTo>
                  <a:lnTo>
                    <a:pt x="11401299" y="381000"/>
                  </a:lnTo>
                  <a:close/>
                  <a:moveTo>
                    <a:pt x="11225149" y="0"/>
                  </a:moveTo>
                  <a:lnTo>
                    <a:pt x="11313224" y="0"/>
                  </a:lnTo>
                  <a:lnTo>
                    <a:pt x="11313224" y="381000"/>
                  </a:lnTo>
                  <a:lnTo>
                    <a:pt x="11225149" y="381000"/>
                  </a:lnTo>
                  <a:close/>
                  <a:moveTo>
                    <a:pt x="11048999" y="0"/>
                  </a:moveTo>
                  <a:lnTo>
                    <a:pt x="11137074" y="0"/>
                  </a:lnTo>
                  <a:lnTo>
                    <a:pt x="11137074" y="381000"/>
                  </a:lnTo>
                  <a:lnTo>
                    <a:pt x="11048999" y="381000"/>
                  </a:lnTo>
                  <a:close/>
                  <a:moveTo>
                    <a:pt x="0" y="0"/>
                  </a:moveTo>
                  <a:lnTo>
                    <a:pt x="10960924" y="0"/>
                  </a:lnTo>
                  <a:lnTo>
                    <a:pt x="10960924" y="381000"/>
                  </a:lnTo>
                  <a:lnTo>
                    <a:pt x="0" y="381000"/>
                  </a:lnTo>
                  <a:close/>
                </a:path>
              </a:pathLst>
            </a:custGeom>
            <a:solidFill>
              <a:srgbClr val="242C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242C7D"/>
                </a:solidFill>
              </a:endParaRPr>
            </a:p>
          </p:txBody>
        </p:sp>
        <p:sp>
          <p:nvSpPr>
            <p:cNvPr id="40" name="Rectangle 39">
              <a:extLst>
                <a:ext uri="{FF2B5EF4-FFF2-40B4-BE49-F238E27FC236}">
                  <a16:creationId xmlns:a16="http://schemas.microsoft.com/office/drawing/2014/main" id="{61DC20D9-EF56-E545-BD53-9DC0E99716DD}"/>
                </a:ext>
              </a:extLst>
            </p:cNvPr>
            <p:cNvSpPr/>
            <p:nvPr/>
          </p:nvSpPr>
          <p:spPr>
            <a:xfrm>
              <a:off x="11489374" y="6172200"/>
              <a:ext cx="88075" cy="381000"/>
            </a:xfrm>
            <a:prstGeom prst="rect">
              <a:avLst/>
            </a:prstGeom>
            <a:solidFill>
              <a:srgbClr val="FDD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47B351E-5133-9F45-A633-9AACE6721516}"/>
              </a:ext>
            </a:extLst>
          </p:cNvPr>
          <p:cNvSpPr txBox="1"/>
          <p:nvPr userDrawn="1"/>
        </p:nvSpPr>
        <p:spPr>
          <a:xfrm>
            <a:off x="381000" y="67388"/>
            <a:ext cx="5638800" cy="246221"/>
          </a:xfrm>
          <a:prstGeom prst="rect">
            <a:avLst/>
          </a:prstGeom>
          <a:noFill/>
        </p:spPr>
        <p:txBody>
          <a:bodyPr wrap="square" rtlCol="0">
            <a:spAutoFit/>
          </a:bodyPr>
          <a:lstStyle/>
          <a:p>
            <a:r>
              <a:rPr lang="en-US" sz="1000" b="0" i="0" dirty="0" err="1">
                <a:solidFill>
                  <a:schemeClr val="bg1"/>
                </a:solidFill>
                <a:latin typeface="Poppins Light" pitchFamily="2" charset="77"/>
                <a:cs typeface="Poppins Light" pitchFamily="2" charset="77"/>
              </a:rPr>
              <a:t>fourthpurpose.org</a:t>
            </a:r>
            <a:endParaRPr lang="en-US" sz="1000" b="0" i="0" dirty="0">
              <a:solidFill>
                <a:schemeClr val="bg1"/>
              </a:solidFill>
              <a:latin typeface="Poppins Light" pitchFamily="2" charset="77"/>
              <a:cs typeface="Poppins Light" pitchFamily="2" charset="77"/>
            </a:endParaRPr>
          </a:p>
        </p:txBody>
      </p:sp>
    </p:spTree>
    <p:extLst>
      <p:ext uri="{BB962C8B-B14F-4D97-AF65-F5344CB8AC3E}">
        <p14:creationId xmlns:p14="http://schemas.microsoft.com/office/powerpoint/2010/main" val="4160947478"/>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3" userDrawn="1">
          <p15:clr>
            <a:srgbClr val="F26B43"/>
          </p15:clr>
        </p15:guide>
        <p15:guide id="4" pos="7680" userDrawn="1">
          <p15:clr>
            <a:srgbClr val="F26B43"/>
          </p15:clr>
        </p15:guide>
        <p15:guide id="5" pos="3792" userDrawn="1">
          <p15:clr>
            <a:srgbClr val="F26B43"/>
          </p15:clr>
        </p15:guide>
        <p15:guide id="8" orient="horz" pos="4080" userDrawn="1">
          <p15:clr>
            <a:srgbClr val="F26B43"/>
          </p15:clr>
        </p15:guide>
        <p15:guide id="9" orient="horz" pos="2208" userDrawn="1">
          <p15:clr>
            <a:srgbClr val="F26B43"/>
          </p15:clr>
        </p15:guide>
        <p15:guide id="10" pos="240" userDrawn="1">
          <p15:clr>
            <a:srgbClr val="F26B43"/>
          </p15:clr>
        </p15:guide>
        <p15:guide id="11" pos="7440" userDrawn="1">
          <p15:clr>
            <a:srgbClr val="F26B43"/>
          </p15:clr>
        </p15:guide>
        <p15:guide id="12" orient="horz" pos="2304" userDrawn="1">
          <p15:clr>
            <a:srgbClr val="F26B43"/>
          </p15:clr>
        </p15:guide>
        <p15:guide id="13" pos="3888" userDrawn="1">
          <p15:clr>
            <a:srgbClr val="F26B43"/>
          </p15:clr>
        </p15:guide>
        <p15:guide id="14" pos="2688" userDrawn="1">
          <p15:clr>
            <a:srgbClr val="F26B43"/>
          </p15:clr>
        </p15:guide>
        <p15:guide id="15" pos="2592" userDrawn="1">
          <p15:clr>
            <a:srgbClr val="F26B43"/>
          </p15:clr>
        </p15:guide>
        <p15:guide id="16" pos="1344" userDrawn="1">
          <p15:clr>
            <a:srgbClr val="F26B43"/>
          </p15:clr>
        </p15:guide>
        <p15:guide id="17" pos="1440" userDrawn="1">
          <p15:clr>
            <a:srgbClr val="F26B43"/>
          </p15:clr>
        </p15:guide>
        <p15:guide id="18" pos="4992" userDrawn="1">
          <p15:clr>
            <a:srgbClr val="F26B43"/>
          </p15:clr>
        </p15:guide>
        <p15:guide id="19" pos="5088" userDrawn="1">
          <p15:clr>
            <a:srgbClr val="F26B43"/>
          </p15:clr>
        </p15:guide>
        <p15:guide id="20" pos="6336" userDrawn="1">
          <p15:clr>
            <a:srgbClr val="F26B43"/>
          </p15:clr>
        </p15:guide>
        <p15:guide id="21" pos="6240" userDrawn="1">
          <p15:clr>
            <a:srgbClr val="F26B43"/>
          </p15:clr>
        </p15:guide>
        <p15:guide id="22" orient="horz" pos="1680" userDrawn="1">
          <p15:clr>
            <a:srgbClr val="F26B43"/>
          </p15:clr>
        </p15:guide>
        <p15:guide id="23" orient="horz" pos="1584" userDrawn="1">
          <p15:clr>
            <a:srgbClr val="F26B43"/>
          </p15:clr>
        </p15:guide>
        <p15:guide id="24" orient="horz" pos="1056" userDrawn="1">
          <p15:clr>
            <a:srgbClr val="F26B43"/>
          </p15:clr>
        </p15:guide>
        <p15:guide id="25" orient="horz" pos="960" userDrawn="1">
          <p15:clr>
            <a:srgbClr val="F26B43"/>
          </p15:clr>
        </p15:guide>
        <p15:guide id="26" orient="horz" pos="2832" userDrawn="1">
          <p15:clr>
            <a:srgbClr val="F26B43"/>
          </p15:clr>
        </p15:guide>
        <p15:guide id="27" orient="horz" pos="2928" userDrawn="1">
          <p15:clr>
            <a:srgbClr val="F26B43"/>
          </p15:clr>
        </p15:guide>
        <p15:guide id="28" orient="horz" pos="3456" userDrawn="1">
          <p15:clr>
            <a:srgbClr val="F26B43"/>
          </p15:clr>
        </p15:guide>
        <p15:guide id="29" orient="horz" pos="355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5" name="Picture 34" hidden="1">
            <a:extLst>
              <a:ext uri="{FF2B5EF4-FFF2-40B4-BE49-F238E27FC236}">
                <a16:creationId xmlns:a16="http://schemas.microsoft.com/office/drawing/2014/main" id="{1896B356-1F3C-124E-9F3C-F26190E83B5B}"/>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7" name="Picture 36" hidden="1">
            <a:extLst>
              <a:ext uri="{FF2B5EF4-FFF2-40B4-BE49-F238E27FC236}">
                <a16:creationId xmlns:a16="http://schemas.microsoft.com/office/drawing/2014/main" id="{BA034C70-CE74-7E4C-A42B-E80CE5A72F5A}"/>
              </a:ext>
            </a:extLst>
          </p:cNvPr>
          <p:cNvPicPr>
            <a:picLocks noChangeAspect="1"/>
          </p:cNvPicPr>
          <p:nvPr userDrawn="1"/>
        </p:nvPicPr>
        <p:blipFill>
          <a:blip r:embed="rId5"/>
          <a:stretch>
            <a:fillRect/>
          </a:stretch>
        </p:blipFill>
        <p:spPr>
          <a:xfrm rot="10800000">
            <a:off x="0" y="0"/>
            <a:ext cx="12192000" cy="6858000"/>
          </a:xfrm>
          <a:prstGeom prst="rect">
            <a:avLst/>
          </a:prstGeom>
        </p:spPr>
      </p:pic>
      <p:grpSp>
        <p:nvGrpSpPr>
          <p:cNvPr id="38" name="Group 37">
            <a:extLst>
              <a:ext uri="{FF2B5EF4-FFF2-40B4-BE49-F238E27FC236}">
                <a16:creationId xmlns:a16="http://schemas.microsoft.com/office/drawing/2014/main" id="{D0FDE18F-3BF4-B047-B325-63B8317AAA44}"/>
              </a:ext>
            </a:extLst>
          </p:cNvPr>
          <p:cNvGrpSpPr/>
          <p:nvPr userDrawn="1"/>
        </p:nvGrpSpPr>
        <p:grpSpPr>
          <a:xfrm>
            <a:off x="0" y="304800"/>
            <a:ext cx="12192000" cy="381000"/>
            <a:chOff x="0" y="6172200"/>
            <a:chExt cx="12192000" cy="381000"/>
          </a:xfrm>
        </p:grpSpPr>
        <p:sp>
          <p:nvSpPr>
            <p:cNvPr id="39" name="Base Line Band">
              <a:extLst>
                <a:ext uri="{FF2B5EF4-FFF2-40B4-BE49-F238E27FC236}">
                  <a16:creationId xmlns:a16="http://schemas.microsoft.com/office/drawing/2014/main" id="{2EDA10E0-C954-6F49-9DFF-E77B568E9710}"/>
                </a:ext>
              </a:extLst>
            </p:cNvPr>
            <p:cNvSpPr/>
            <p:nvPr/>
          </p:nvSpPr>
          <p:spPr>
            <a:xfrm>
              <a:off x="0" y="6172200"/>
              <a:ext cx="12192000" cy="381000"/>
            </a:xfrm>
            <a:custGeom>
              <a:avLst/>
              <a:gdLst>
                <a:gd name="connsiteX0" fmla="*/ 11401299 w 12192000"/>
                <a:gd name="connsiteY0" fmla="*/ 0 h 381000"/>
                <a:gd name="connsiteX1" fmla="*/ 12192000 w 12192000"/>
                <a:gd name="connsiteY1" fmla="*/ 0 h 381000"/>
                <a:gd name="connsiteX2" fmla="*/ 12192000 w 12192000"/>
                <a:gd name="connsiteY2" fmla="*/ 381000 h 381000"/>
                <a:gd name="connsiteX3" fmla="*/ 11401299 w 12192000"/>
                <a:gd name="connsiteY3" fmla="*/ 381000 h 381000"/>
                <a:gd name="connsiteX4" fmla="*/ 11225149 w 12192000"/>
                <a:gd name="connsiteY4" fmla="*/ 0 h 381000"/>
                <a:gd name="connsiteX5" fmla="*/ 11313224 w 12192000"/>
                <a:gd name="connsiteY5" fmla="*/ 0 h 381000"/>
                <a:gd name="connsiteX6" fmla="*/ 11313224 w 12192000"/>
                <a:gd name="connsiteY6" fmla="*/ 381000 h 381000"/>
                <a:gd name="connsiteX7" fmla="*/ 11225149 w 12192000"/>
                <a:gd name="connsiteY7" fmla="*/ 381000 h 381000"/>
                <a:gd name="connsiteX8" fmla="*/ 11048999 w 12192000"/>
                <a:gd name="connsiteY8" fmla="*/ 0 h 381000"/>
                <a:gd name="connsiteX9" fmla="*/ 11137074 w 12192000"/>
                <a:gd name="connsiteY9" fmla="*/ 0 h 381000"/>
                <a:gd name="connsiteX10" fmla="*/ 11137074 w 12192000"/>
                <a:gd name="connsiteY10" fmla="*/ 381000 h 381000"/>
                <a:gd name="connsiteX11" fmla="*/ 11048999 w 12192000"/>
                <a:gd name="connsiteY11" fmla="*/ 381000 h 381000"/>
                <a:gd name="connsiteX12" fmla="*/ 0 w 12192000"/>
                <a:gd name="connsiteY12" fmla="*/ 0 h 381000"/>
                <a:gd name="connsiteX13" fmla="*/ 10960924 w 12192000"/>
                <a:gd name="connsiteY13" fmla="*/ 0 h 381000"/>
                <a:gd name="connsiteX14" fmla="*/ 10960924 w 12192000"/>
                <a:gd name="connsiteY14" fmla="*/ 381000 h 381000"/>
                <a:gd name="connsiteX15" fmla="*/ 0 w 12192000"/>
                <a:gd name="connsiteY15"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381000">
                  <a:moveTo>
                    <a:pt x="11401299" y="0"/>
                  </a:moveTo>
                  <a:lnTo>
                    <a:pt x="12192000" y="0"/>
                  </a:lnTo>
                  <a:lnTo>
                    <a:pt x="12192000" y="381000"/>
                  </a:lnTo>
                  <a:lnTo>
                    <a:pt x="11401299" y="381000"/>
                  </a:lnTo>
                  <a:close/>
                  <a:moveTo>
                    <a:pt x="11225149" y="0"/>
                  </a:moveTo>
                  <a:lnTo>
                    <a:pt x="11313224" y="0"/>
                  </a:lnTo>
                  <a:lnTo>
                    <a:pt x="11313224" y="381000"/>
                  </a:lnTo>
                  <a:lnTo>
                    <a:pt x="11225149" y="381000"/>
                  </a:lnTo>
                  <a:close/>
                  <a:moveTo>
                    <a:pt x="11048999" y="0"/>
                  </a:moveTo>
                  <a:lnTo>
                    <a:pt x="11137074" y="0"/>
                  </a:lnTo>
                  <a:lnTo>
                    <a:pt x="11137074" y="381000"/>
                  </a:lnTo>
                  <a:lnTo>
                    <a:pt x="11048999" y="381000"/>
                  </a:lnTo>
                  <a:close/>
                  <a:moveTo>
                    <a:pt x="0" y="0"/>
                  </a:moveTo>
                  <a:lnTo>
                    <a:pt x="10960924" y="0"/>
                  </a:lnTo>
                  <a:lnTo>
                    <a:pt x="10960924" y="381000"/>
                  </a:lnTo>
                  <a:lnTo>
                    <a:pt x="0" y="381000"/>
                  </a:lnTo>
                  <a:close/>
                </a:path>
              </a:pathLst>
            </a:custGeom>
            <a:solidFill>
              <a:srgbClr val="242C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242C7D"/>
                </a:solidFill>
              </a:endParaRPr>
            </a:p>
          </p:txBody>
        </p:sp>
        <p:sp>
          <p:nvSpPr>
            <p:cNvPr id="40" name="Rectangle 39">
              <a:extLst>
                <a:ext uri="{FF2B5EF4-FFF2-40B4-BE49-F238E27FC236}">
                  <a16:creationId xmlns:a16="http://schemas.microsoft.com/office/drawing/2014/main" id="{61DC20D9-EF56-E545-BD53-9DC0E99716DD}"/>
                </a:ext>
              </a:extLst>
            </p:cNvPr>
            <p:cNvSpPr/>
            <p:nvPr/>
          </p:nvSpPr>
          <p:spPr>
            <a:xfrm>
              <a:off x="11489374" y="6172200"/>
              <a:ext cx="88075" cy="381000"/>
            </a:xfrm>
            <a:prstGeom prst="rect">
              <a:avLst/>
            </a:prstGeom>
            <a:solidFill>
              <a:srgbClr val="FDD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FFCCA76-517D-4E49-B38C-AF75E42D6024}"/>
              </a:ext>
            </a:extLst>
          </p:cNvPr>
          <p:cNvSpPr txBox="1"/>
          <p:nvPr userDrawn="1"/>
        </p:nvSpPr>
        <p:spPr>
          <a:xfrm>
            <a:off x="381000" y="372189"/>
            <a:ext cx="5638800" cy="246221"/>
          </a:xfrm>
          <a:prstGeom prst="rect">
            <a:avLst/>
          </a:prstGeom>
          <a:noFill/>
        </p:spPr>
        <p:txBody>
          <a:bodyPr wrap="square" rtlCol="0">
            <a:spAutoFit/>
          </a:bodyPr>
          <a:lstStyle/>
          <a:p>
            <a:r>
              <a:rPr lang="en-US" sz="1000" b="0" i="0" dirty="0" err="1">
                <a:solidFill>
                  <a:schemeClr val="bg1"/>
                </a:solidFill>
                <a:latin typeface="Poppins Light" pitchFamily="2" charset="77"/>
                <a:cs typeface="Poppins Light" pitchFamily="2" charset="77"/>
              </a:rPr>
              <a:t>fourthpurpose.org</a:t>
            </a:r>
            <a:endParaRPr lang="en-US" sz="1000" b="0" i="0" dirty="0">
              <a:solidFill>
                <a:schemeClr val="bg1"/>
              </a:solidFill>
              <a:latin typeface="Poppins Light" pitchFamily="2" charset="77"/>
              <a:cs typeface="Poppins Light" pitchFamily="2" charset="77"/>
            </a:endParaRPr>
          </a:p>
        </p:txBody>
      </p:sp>
    </p:spTree>
    <p:extLst>
      <p:ext uri="{BB962C8B-B14F-4D97-AF65-F5344CB8AC3E}">
        <p14:creationId xmlns:p14="http://schemas.microsoft.com/office/powerpoint/2010/main" val="939880704"/>
      </p:ext>
    </p:extLst>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3" userDrawn="1">
          <p15:clr>
            <a:srgbClr val="F26B43"/>
          </p15:clr>
        </p15:guide>
        <p15:guide id="4" pos="7680" userDrawn="1">
          <p15:clr>
            <a:srgbClr val="F26B43"/>
          </p15:clr>
        </p15:guide>
        <p15:guide id="5" pos="3792" userDrawn="1">
          <p15:clr>
            <a:srgbClr val="F26B43"/>
          </p15:clr>
        </p15:guide>
        <p15:guide id="8" orient="horz" pos="4080" userDrawn="1">
          <p15:clr>
            <a:srgbClr val="F26B43"/>
          </p15:clr>
        </p15:guide>
        <p15:guide id="9" orient="horz" pos="2208" userDrawn="1">
          <p15:clr>
            <a:srgbClr val="F26B43"/>
          </p15:clr>
        </p15:guide>
        <p15:guide id="10" pos="240" userDrawn="1">
          <p15:clr>
            <a:srgbClr val="F26B43"/>
          </p15:clr>
        </p15:guide>
        <p15:guide id="11" pos="7440" userDrawn="1">
          <p15:clr>
            <a:srgbClr val="F26B43"/>
          </p15:clr>
        </p15:guide>
        <p15:guide id="12" orient="horz" pos="2304" userDrawn="1">
          <p15:clr>
            <a:srgbClr val="F26B43"/>
          </p15:clr>
        </p15:guide>
        <p15:guide id="13" pos="3888" userDrawn="1">
          <p15:clr>
            <a:srgbClr val="F26B43"/>
          </p15:clr>
        </p15:guide>
        <p15:guide id="14" pos="2688" userDrawn="1">
          <p15:clr>
            <a:srgbClr val="F26B43"/>
          </p15:clr>
        </p15:guide>
        <p15:guide id="15" pos="2592" userDrawn="1">
          <p15:clr>
            <a:srgbClr val="F26B43"/>
          </p15:clr>
        </p15:guide>
        <p15:guide id="16" pos="1344" userDrawn="1">
          <p15:clr>
            <a:srgbClr val="F26B43"/>
          </p15:clr>
        </p15:guide>
        <p15:guide id="17" pos="1440" userDrawn="1">
          <p15:clr>
            <a:srgbClr val="F26B43"/>
          </p15:clr>
        </p15:guide>
        <p15:guide id="18" pos="4992" userDrawn="1">
          <p15:clr>
            <a:srgbClr val="F26B43"/>
          </p15:clr>
        </p15:guide>
        <p15:guide id="19" pos="5088" userDrawn="1">
          <p15:clr>
            <a:srgbClr val="F26B43"/>
          </p15:clr>
        </p15:guide>
        <p15:guide id="20" pos="6336" userDrawn="1">
          <p15:clr>
            <a:srgbClr val="F26B43"/>
          </p15:clr>
        </p15:guide>
        <p15:guide id="21" pos="6240" userDrawn="1">
          <p15:clr>
            <a:srgbClr val="F26B43"/>
          </p15:clr>
        </p15:guide>
        <p15:guide id="22" orient="horz" pos="1680" userDrawn="1">
          <p15:clr>
            <a:srgbClr val="F26B43"/>
          </p15:clr>
        </p15:guide>
        <p15:guide id="23" orient="horz" pos="1584" userDrawn="1">
          <p15:clr>
            <a:srgbClr val="F26B43"/>
          </p15:clr>
        </p15:guide>
        <p15:guide id="24" orient="horz" pos="1056" userDrawn="1">
          <p15:clr>
            <a:srgbClr val="F26B43"/>
          </p15:clr>
        </p15:guide>
        <p15:guide id="25" orient="horz" pos="960" userDrawn="1">
          <p15:clr>
            <a:srgbClr val="F26B43"/>
          </p15:clr>
        </p15:guide>
        <p15:guide id="26" orient="horz" pos="2832" userDrawn="1">
          <p15:clr>
            <a:srgbClr val="F26B43"/>
          </p15:clr>
        </p15:guide>
        <p15:guide id="27" orient="horz" pos="2928" userDrawn="1">
          <p15:clr>
            <a:srgbClr val="F26B43"/>
          </p15:clr>
        </p15:guide>
        <p15:guide id="28" orient="horz" pos="3456" userDrawn="1">
          <p15:clr>
            <a:srgbClr val="F26B43"/>
          </p15:clr>
        </p15:guide>
        <p15:guide id="29" orient="horz" pos="355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5" name="Picture 34" hidden="1">
            <a:extLst>
              <a:ext uri="{FF2B5EF4-FFF2-40B4-BE49-F238E27FC236}">
                <a16:creationId xmlns:a16="http://schemas.microsoft.com/office/drawing/2014/main" id="{1896B356-1F3C-124E-9F3C-F26190E83B5B}"/>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7" name="Picture 36" hidden="1">
            <a:extLst>
              <a:ext uri="{FF2B5EF4-FFF2-40B4-BE49-F238E27FC236}">
                <a16:creationId xmlns:a16="http://schemas.microsoft.com/office/drawing/2014/main" id="{BA034C70-CE74-7E4C-A42B-E80CE5A72F5A}"/>
              </a:ext>
            </a:extLst>
          </p:cNvPr>
          <p:cNvPicPr>
            <a:picLocks noChangeAspect="1"/>
          </p:cNvPicPr>
          <p:nvPr userDrawn="1"/>
        </p:nvPicPr>
        <p:blipFill>
          <a:blip r:embed="rId5"/>
          <a:stretch>
            <a:fillRect/>
          </a:stretch>
        </p:blipFill>
        <p:spPr>
          <a:xfrm rot="10800000">
            <a:off x="0" y="0"/>
            <a:ext cx="12192000" cy="6858000"/>
          </a:xfrm>
          <a:prstGeom prst="rect">
            <a:avLst/>
          </a:prstGeom>
        </p:spPr>
      </p:pic>
    </p:spTree>
    <p:extLst>
      <p:ext uri="{BB962C8B-B14F-4D97-AF65-F5344CB8AC3E}">
        <p14:creationId xmlns:p14="http://schemas.microsoft.com/office/powerpoint/2010/main" val="3150816118"/>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3" userDrawn="1">
          <p15:clr>
            <a:srgbClr val="F26B43"/>
          </p15:clr>
        </p15:guide>
        <p15:guide id="4" pos="7680" userDrawn="1">
          <p15:clr>
            <a:srgbClr val="F26B43"/>
          </p15:clr>
        </p15:guide>
        <p15:guide id="5" pos="3792" userDrawn="1">
          <p15:clr>
            <a:srgbClr val="F26B43"/>
          </p15:clr>
        </p15:guide>
        <p15:guide id="8" orient="horz" pos="4080" userDrawn="1">
          <p15:clr>
            <a:srgbClr val="F26B43"/>
          </p15:clr>
        </p15:guide>
        <p15:guide id="9" orient="horz" pos="2208" userDrawn="1">
          <p15:clr>
            <a:srgbClr val="F26B43"/>
          </p15:clr>
        </p15:guide>
        <p15:guide id="10" pos="240" userDrawn="1">
          <p15:clr>
            <a:srgbClr val="F26B43"/>
          </p15:clr>
        </p15:guide>
        <p15:guide id="11" pos="7440" userDrawn="1">
          <p15:clr>
            <a:srgbClr val="F26B43"/>
          </p15:clr>
        </p15:guide>
        <p15:guide id="12" orient="horz" pos="2304" userDrawn="1">
          <p15:clr>
            <a:srgbClr val="F26B43"/>
          </p15:clr>
        </p15:guide>
        <p15:guide id="13" pos="3888" userDrawn="1">
          <p15:clr>
            <a:srgbClr val="F26B43"/>
          </p15:clr>
        </p15:guide>
        <p15:guide id="14" pos="2688" userDrawn="1">
          <p15:clr>
            <a:srgbClr val="F26B43"/>
          </p15:clr>
        </p15:guide>
        <p15:guide id="15" pos="2592" userDrawn="1">
          <p15:clr>
            <a:srgbClr val="F26B43"/>
          </p15:clr>
        </p15:guide>
        <p15:guide id="16" pos="1344" userDrawn="1">
          <p15:clr>
            <a:srgbClr val="F26B43"/>
          </p15:clr>
        </p15:guide>
        <p15:guide id="17" pos="1440" userDrawn="1">
          <p15:clr>
            <a:srgbClr val="F26B43"/>
          </p15:clr>
        </p15:guide>
        <p15:guide id="18" pos="4992" userDrawn="1">
          <p15:clr>
            <a:srgbClr val="F26B43"/>
          </p15:clr>
        </p15:guide>
        <p15:guide id="19" pos="5088" userDrawn="1">
          <p15:clr>
            <a:srgbClr val="F26B43"/>
          </p15:clr>
        </p15:guide>
        <p15:guide id="20" pos="6336" userDrawn="1">
          <p15:clr>
            <a:srgbClr val="F26B43"/>
          </p15:clr>
        </p15:guide>
        <p15:guide id="21" pos="6240" userDrawn="1">
          <p15:clr>
            <a:srgbClr val="F26B43"/>
          </p15:clr>
        </p15:guide>
        <p15:guide id="22" orient="horz" pos="1680" userDrawn="1">
          <p15:clr>
            <a:srgbClr val="F26B43"/>
          </p15:clr>
        </p15:guide>
        <p15:guide id="23" orient="horz" pos="1584" userDrawn="1">
          <p15:clr>
            <a:srgbClr val="F26B43"/>
          </p15:clr>
        </p15:guide>
        <p15:guide id="24" orient="horz" pos="1056" userDrawn="1">
          <p15:clr>
            <a:srgbClr val="F26B43"/>
          </p15:clr>
        </p15:guide>
        <p15:guide id="25" orient="horz" pos="960" userDrawn="1">
          <p15:clr>
            <a:srgbClr val="F26B43"/>
          </p15:clr>
        </p15:guide>
        <p15:guide id="26" orient="horz" pos="2832" userDrawn="1">
          <p15:clr>
            <a:srgbClr val="F26B43"/>
          </p15:clr>
        </p15:guide>
        <p15:guide id="27" orient="horz" pos="2928" userDrawn="1">
          <p15:clr>
            <a:srgbClr val="F26B43"/>
          </p15:clr>
        </p15:guide>
        <p15:guide id="28" orient="horz" pos="3456" userDrawn="1">
          <p15:clr>
            <a:srgbClr val="F26B43"/>
          </p15:clr>
        </p15:guide>
        <p15:guide id="29" orient="horz" pos="355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5" name="Picture 34" hidden="1">
            <a:extLst>
              <a:ext uri="{FF2B5EF4-FFF2-40B4-BE49-F238E27FC236}">
                <a16:creationId xmlns:a16="http://schemas.microsoft.com/office/drawing/2014/main" id="{1896B356-1F3C-124E-9F3C-F26190E83B5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7" name="Picture 36" hidden="1">
            <a:extLst>
              <a:ext uri="{FF2B5EF4-FFF2-40B4-BE49-F238E27FC236}">
                <a16:creationId xmlns:a16="http://schemas.microsoft.com/office/drawing/2014/main" id="{BA034C70-CE74-7E4C-A42B-E80CE5A72F5A}"/>
              </a:ext>
            </a:extLst>
          </p:cNvPr>
          <p:cNvPicPr>
            <a:picLocks noChangeAspect="1"/>
          </p:cNvPicPr>
          <p:nvPr userDrawn="1"/>
        </p:nvPicPr>
        <p:blipFill>
          <a:blip r:embed="rId3"/>
          <a:stretch>
            <a:fillRect/>
          </a:stretch>
        </p:blipFill>
        <p:spPr>
          <a:xfrm rot="10800000">
            <a:off x="0" y="0"/>
            <a:ext cx="12192000" cy="6858000"/>
          </a:xfrm>
          <a:prstGeom prst="rect">
            <a:avLst/>
          </a:prstGeom>
        </p:spPr>
      </p:pic>
      <p:sp>
        <p:nvSpPr>
          <p:cNvPr id="10" name="TextBox 9">
            <a:extLst>
              <a:ext uri="{FF2B5EF4-FFF2-40B4-BE49-F238E27FC236}">
                <a16:creationId xmlns:a16="http://schemas.microsoft.com/office/drawing/2014/main" id="{077F4A92-68FC-F64A-9661-D6C5973417C5}"/>
              </a:ext>
            </a:extLst>
          </p:cNvPr>
          <p:cNvSpPr txBox="1"/>
          <p:nvPr userDrawn="1"/>
        </p:nvSpPr>
        <p:spPr>
          <a:xfrm>
            <a:off x="304800" y="323671"/>
            <a:ext cx="10591800" cy="1169551"/>
          </a:xfrm>
          <a:prstGeom prst="rect">
            <a:avLst/>
          </a:prstGeom>
          <a:noFill/>
        </p:spPr>
        <p:txBody>
          <a:bodyPr wrap="square" rtlCol="0">
            <a:spAutoFit/>
          </a:bodyPr>
          <a:lstStyle/>
          <a:p>
            <a:r>
              <a:rPr lang="en-US" sz="7000" b="1" spc="-150" dirty="0">
                <a:solidFill>
                  <a:srgbClr val="242C7D"/>
                </a:solidFill>
                <a:latin typeface="Bebas Neue Bold" pitchFamily="2" charset="77"/>
              </a:rPr>
              <a:t>Title Scale Goes Here—70pt tight</a:t>
            </a:r>
          </a:p>
        </p:txBody>
      </p:sp>
      <p:sp>
        <p:nvSpPr>
          <p:cNvPr id="11" name="TextBox 10">
            <a:extLst>
              <a:ext uri="{FF2B5EF4-FFF2-40B4-BE49-F238E27FC236}">
                <a16:creationId xmlns:a16="http://schemas.microsoft.com/office/drawing/2014/main" id="{0F3412C9-7961-E24A-89BF-5F8A4247D0C5}"/>
              </a:ext>
            </a:extLst>
          </p:cNvPr>
          <p:cNvSpPr txBox="1"/>
          <p:nvPr userDrawn="1"/>
        </p:nvSpPr>
        <p:spPr>
          <a:xfrm>
            <a:off x="253621" y="1881426"/>
            <a:ext cx="6781800" cy="861774"/>
          </a:xfrm>
          <a:prstGeom prst="rect">
            <a:avLst/>
          </a:prstGeom>
          <a:noFill/>
        </p:spPr>
        <p:txBody>
          <a:bodyPr wrap="square" rtlCol="0">
            <a:spAutoFit/>
          </a:bodyPr>
          <a:lstStyle/>
          <a:p>
            <a:pPr algn="just"/>
            <a:r>
              <a:rPr lang="en-US" sz="5000" spc="-300" dirty="0">
                <a:solidFill>
                  <a:srgbClr val="242C7D"/>
                </a:solidFill>
                <a:latin typeface="Poppins Light" pitchFamily="2" charset="77"/>
                <a:cs typeface="Poppins Light" pitchFamily="2" charset="77"/>
              </a:rPr>
              <a:t>Header 1—50pt normal</a:t>
            </a:r>
          </a:p>
        </p:txBody>
      </p:sp>
      <p:sp>
        <p:nvSpPr>
          <p:cNvPr id="12" name="TextBox 11">
            <a:extLst>
              <a:ext uri="{FF2B5EF4-FFF2-40B4-BE49-F238E27FC236}">
                <a16:creationId xmlns:a16="http://schemas.microsoft.com/office/drawing/2014/main" id="{819DDBF8-C0C6-0D4F-8603-64AD0A704E89}"/>
              </a:ext>
            </a:extLst>
          </p:cNvPr>
          <p:cNvSpPr txBox="1"/>
          <p:nvPr userDrawn="1"/>
        </p:nvSpPr>
        <p:spPr>
          <a:xfrm>
            <a:off x="253621" y="3063728"/>
            <a:ext cx="6477000" cy="630942"/>
          </a:xfrm>
          <a:prstGeom prst="rect">
            <a:avLst/>
          </a:prstGeom>
          <a:noFill/>
        </p:spPr>
        <p:txBody>
          <a:bodyPr wrap="square" rtlCol="0">
            <a:spAutoFit/>
          </a:bodyPr>
          <a:lstStyle/>
          <a:p>
            <a:pPr algn="just"/>
            <a:r>
              <a:rPr lang="en-US" sz="3500" spc="-150" dirty="0">
                <a:solidFill>
                  <a:srgbClr val="242C7D"/>
                </a:solidFill>
                <a:latin typeface="Poppins" pitchFamily="2" charset="77"/>
                <a:cs typeface="Poppins" pitchFamily="2" charset="77"/>
              </a:rPr>
              <a:t>Header 2—35pt “tight”</a:t>
            </a:r>
          </a:p>
        </p:txBody>
      </p:sp>
      <p:sp>
        <p:nvSpPr>
          <p:cNvPr id="13" name="TextBox 12">
            <a:extLst>
              <a:ext uri="{FF2B5EF4-FFF2-40B4-BE49-F238E27FC236}">
                <a16:creationId xmlns:a16="http://schemas.microsoft.com/office/drawing/2014/main" id="{3E0F0C7B-DAA3-0D4C-9EB6-F781EB78344E}"/>
              </a:ext>
            </a:extLst>
          </p:cNvPr>
          <p:cNvSpPr txBox="1"/>
          <p:nvPr userDrawn="1"/>
        </p:nvSpPr>
        <p:spPr>
          <a:xfrm>
            <a:off x="253621" y="4154670"/>
            <a:ext cx="6477000" cy="477054"/>
          </a:xfrm>
          <a:prstGeom prst="rect">
            <a:avLst/>
          </a:prstGeom>
          <a:noFill/>
        </p:spPr>
        <p:txBody>
          <a:bodyPr wrap="square" rtlCol="0">
            <a:spAutoFit/>
          </a:bodyPr>
          <a:lstStyle/>
          <a:p>
            <a:pPr algn="just"/>
            <a:r>
              <a:rPr lang="en-US" sz="2500" dirty="0">
                <a:solidFill>
                  <a:srgbClr val="242C7D"/>
                </a:solidFill>
                <a:latin typeface="Merriweather" pitchFamily="2" charset="77"/>
              </a:rPr>
              <a:t>Body Content—25pt “normal”</a:t>
            </a:r>
          </a:p>
        </p:txBody>
      </p:sp>
      <p:sp>
        <p:nvSpPr>
          <p:cNvPr id="14" name="TextBox 13">
            <a:extLst>
              <a:ext uri="{FF2B5EF4-FFF2-40B4-BE49-F238E27FC236}">
                <a16:creationId xmlns:a16="http://schemas.microsoft.com/office/drawing/2014/main" id="{4D633BE2-118F-3C4E-AF7C-52F51E6F1036}"/>
              </a:ext>
            </a:extLst>
          </p:cNvPr>
          <p:cNvSpPr txBox="1"/>
          <p:nvPr userDrawn="1"/>
        </p:nvSpPr>
        <p:spPr>
          <a:xfrm>
            <a:off x="286352" y="5280624"/>
            <a:ext cx="3828448" cy="323165"/>
          </a:xfrm>
          <a:prstGeom prst="rect">
            <a:avLst/>
          </a:prstGeom>
          <a:noFill/>
        </p:spPr>
        <p:txBody>
          <a:bodyPr wrap="square" rtlCol="0">
            <a:spAutoFit/>
          </a:bodyPr>
          <a:lstStyle/>
          <a:p>
            <a:pPr algn="just"/>
            <a:r>
              <a:rPr lang="en-US" sz="1500" dirty="0">
                <a:solidFill>
                  <a:srgbClr val="242C7D"/>
                </a:solidFill>
                <a:latin typeface="Poppins" pitchFamily="2" charset="77"/>
                <a:cs typeface="Poppins" pitchFamily="2" charset="77"/>
              </a:rPr>
              <a:t>Small Details—15pt normal</a:t>
            </a:r>
          </a:p>
        </p:txBody>
      </p:sp>
    </p:spTree>
    <p:extLst>
      <p:ext uri="{BB962C8B-B14F-4D97-AF65-F5344CB8AC3E}">
        <p14:creationId xmlns:p14="http://schemas.microsoft.com/office/powerpoint/2010/main" val="293491367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3" userDrawn="1">
          <p15:clr>
            <a:srgbClr val="F26B43"/>
          </p15:clr>
        </p15:guide>
        <p15:guide id="4" pos="7680" userDrawn="1">
          <p15:clr>
            <a:srgbClr val="F26B43"/>
          </p15:clr>
        </p15:guide>
        <p15:guide id="5" pos="3792" userDrawn="1">
          <p15:clr>
            <a:srgbClr val="F26B43"/>
          </p15:clr>
        </p15:guide>
        <p15:guide id="8" orient="horz" pos="4080" userDrawn="1">
          <p15:clr>
            <a:srgbClr val="F26B43"/>
          </p15:clr>
        </p15:guide>
        <p15:guide id="9" orient="horz" pos="2208" userDrawn="1">
          <p15:clr>
            <a:srgbClr val="F26B43"/>
          </p15:clr>
        </p15:guide>
        <p15:guide id="10" pos="240" userDrawn="1">
          <p15:clr>
            <a:srgbClr val="F26B43"/>
          </p15:clr>
        </p15:guide>
        <p15:guide id="11" pos="7440" userDrawn="1">
          <p15:clr>
            <a:srgbClr val="F26B43"/>
          </p15:clr>
        </p15:guide>
        <p15:guide id="12" orient="horz" pos="2304" userDrawn="1">
          <p15:clr>
            <a:srgbClr val="F26B43"/>
          </p15:clr>
        </p15:guide>
        <p15:guide id="13" pos="3888" userDrawn="1">
          <p15:clr>
            <a:srgbClr val="F26B43"/>
          </p15:clr>
        </p15:guide>
        <p15:guide id="14" pos="2688" userDrawn="1">
          <p15:clr>
            <a:srgbClr val="F26B43"/>
          </p15:clr>
        </p15:guide>
        <p15:guide id="15" pos="2592" userDrawn="1">
          <p15:clr>
            <a:srgbClr val="F26B43"/>
          </p15:clr>
        </p15:guide>
        <p15:guide id="16" pos="1344" userDrawn="1">
          <p15:clr>
            <a:srgbClr val="F26B43"/>
          </p15:clr>
        </p15:guide>
        <p15:guide id="17" pos="1440" userDrawn="1">
          <p15:clr>
            <a:srgbClr val="F26B43"/>
          </p15:clr>
        </p15:guide>
        <p15:guide id="18" pos="4992" userDrawn="1">
          <p15:clr>
            <a:srgbClr val="F26B43"/>
          </p15:clr>
        </p15:guide>
        <p15:guide id="19" pos="5088" userDrawn="1">
          <p15:clr>
            <a:srgbClr val="F26B43"/>
          </p15:clr>
        </p15:guide>
        <p15:guide id="20" pos="6336" userDrawn="1">
          <p15:clr>
            <a:srgbClr val="F26B43"/>
          </p15:clr>
        </p15:guide>
        <p15:guide id="21" pos="6240" userDrawn="1">
          <p15:clr>
            <a:srgbClr val="F26B43"/>
          </p15:clr>
        </p15:guide>
        <p15:guide id="22" orient="horz" pos="1680" userDrawn="1">
          <p15:clr>
            <a:srgbClr val="F26B43"/>
          </p15:clr>
        </p15:guide>
        <p15:guide id="23" orient="horz" pos="1584" userDrawn="1">
          <p15:clr>
            <a:srgbClr val="F26B43"/>
          </p15:clr>
        </p15:guide>
        <p15:guide id="24" orient="horz" pos="1056" userDrawn="1">
          <p15:clr>
            <a:srgbClr val="F26B43"/>
          </p15:clr>
        </p15:guide>
        <p15:guide id="25" orient="horz" pos="960" userDrawn="1">
          <p15:clr>
            <a:srgbClr val="F26B43"/>
          </p15:clr>
        </p15:guide>
        <p15:guide id="26" orient="horz" pos="2832" userDrawn="1">
          <p15:clr>
            <a:srgbClr val="F26B43"/>
          </p15:clr>
        </p15:guide>
        <p15:guide id="27" orient="horz" pos="2928" userDrawn="1">
          <p15:clr>
            <a:srgbClr val="F26B43"/>
          </p15:clr>
        </p15:guide>
        <p15:guide id="28" orient="horz" pos="3456" userDrawn="1">
          <p15:clr>
            <a:srgbClr val="F26B43"/>
          </p15:clr>
        </p15:guide>
        <p15:guide id="29" orient="horz" pos="35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2927E44-302A-1448-960C-CE213FEC5CD5}"/>
              </a:ext>
            </a:extLst>
          </p:cNvPr>
          <p:cNvSpPr/>
          <p:nvPr/>
        </p:nvSpPr>
        <p:spPr>
          <a:xfrm>
            <a:off x="-3656" y="0"/>
            <a:ext cx="12192000" cy="6858000"/>
          </a:xfrm>
          <a:prstGeom prst="rect">
            <a:avLst/>
          </a:prstGeom>
          <a:solidFill>
            <a:srgbClr val="97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AA7A637-E6D2-1B4E-8EA9-D6CF1821162B}"/>
              </a:ext>
            </a:extLst>
          </p:cNvPr>
          <p:cNvSpPr txBox="1"/>
          <p:nvPr/>
        </p:nvSpPr>
        <p:spPr>
          <a:xfrm>
            <a:off x="228600" y="1695861"/>
            <a:ext cx="6934200" cy="4276171"/>
          </a:xfrm>
          <a:prstGeom prst="rect">
            <a:avLst/>
          </a:prstGeom>
          <a:noFill/>
        </p:spPr>
        <p:txBody>
          <a:bodyPr wrap="square">
            <a:spAutoFit/>
          </a:bodyPr>
          <a:lstStyle/>
          <a:p>
            <a:pPr>
              <a:lnSpc>
                <a:spcPts val="10500"/>
              </a:lnSpc>
            </a:pPr>
            <a:r>
              <a:rPr lang="en-US" sz="12500" b="1" dirty="0">
                <a:ln>
                  <a:solidFill>
                    <a:schemeClr val="tx1"/>
                  </a:solidFill>
                </a:ln>
                <a:solidFill>
                  <a:schemeClr val="bg1"/>
                </a:solidFill>
                <a:latin typeface="Bebas Neue Bold" pitchFamily="2" charset="77"/>
              </a:rPr>
              <a:t>PA </a:t>
            </a:r>
          </a:p>
          <a:p>
            <a:pPr>
              <a:lnSpc>
                <a:spcPts val="10500"/>
              </a:lnSpc>
            </a:pPr>
            <a:r>
              <a:rPr lang="en-US" sz="12500" b="1" i="0" dirty="0">
                <a:ln>
                  <a:solidFill>
                    <a:schemeClr val="tx1"/>
                  </a:solidFill>
                </a:ln>
                <a:solidFill>
                  <a:schemeClr val="bg1"/>
                </a:solidFill>
                <a:latin typeface="Bebas Neue Bold" pitchFamily="2" charset="77"/>
              </a:rPr>
              <a:t>Chaplains</a:t>
            </a:r>
          </a:p>
          <a:p>
            <a:pPr>
              <a:lnSpc>
                <a:spcPts val="10500"/>
              </a:lnSpc>
            </a:pPr>
            <a:r>
              <a:rPr lang="en-US" sz="12500" b="1" dirty="0">
                <a:ln>
                  <a:solidFill>
                    <a:schemeClr val="tx1"/>
                  </a:solidFill>
                </a:ln>
                <a:solidFill>
                  <a:schemeClr val="bg1"/>
                </a:solidFill>
                <a:latin typeface="Bebas Neue Bold" pitchFamily="2" charset="77"/>
              </a:rPr>
              <a:t>Conference</a:t>
            </a:r>
            <a:endParaRPr lang="en-US" sz="12500" b="1" i="0" dirty="0">
              <a:ln>
                <a:solidFill>
                  <a:schemeClr val="tx1"/>
                </a:solidFill>
              </a:ln>
              <a:solidFill>
                <a:schemeClr val="bg1"/>
              </a:solidFill>
              <a:latin typeface="Bebas Neue Bold" pitchFamily="2" charset="77"/>
            </a:endParaRPr>
          </a:p>
        </p:txBody>
      </p:sp>
      <p:sp>
        <p:nvSpPr>
          <p:cNvPr id="6" name="TextBox 5">
            <a:extLst>
              <a:ext uri="{FF2B5EF4-FFF2-40B4-BE49-F238E27FC236}">
                <a16:creationId xmlns:a16="http://schemas.microsoft.com/office/drawing/2014/main" id="{32B5D0C3-554F-5649-A341-1D9BD92290FC}"/>
              </a:ext>
            </a:extLst>
          </p:cNvPr>
          <p:cNvSpPr txBox="1"/>
          <p:nvPr/>
        </p:nvSpPr>
        <p:spPr>
          <a:xfrm>
            <a:off x="304800" y="6239590"/>
            <a:ext cx="5638800" cy="246221"/>
          </a:xfrm>
          <a:prstGeom prst="rect">
            <a:avLst/>
          </a:prstGeom>
          <a:noFill/>
        </p:spPr>
        <p:txBody>
          <a:bodyPr wrap="square" rtlCol="0">
            <a:spAutoFit/>
          </a:bodyPr>
          <a:lstStyle/>
          <a:p>
            <a:r>
              <a:rPr lang="en-US" sz="1000" b="0" i="0" dirty="0">
                <a:solidFill>
                  <a:srgbClr val="282828"/>
                </a:solidFill>
                <a:latin typeface="Poppins Light" pitchFamily="2" charset="77"/>
                <a:cs typeface="Poppins Light" pitchFamily="2" charset="77"/>
              </a:rPr>
              <a:t>Kristi Miller Anderson, PhD</a:t>
            </a:r>
          </a:p>
        </p:txBody>
      </p:sp>
      <p:pic>
        <p:nvPicPr>
          <p:cNvPr id="4" name="Picture 3">
            <a:extLst>
              <a:ext uri="{FF2B5EF4-FFF2-40B4-BE49-F238E27FC236}">
                <a16:creationId xmlns:a16="http://schemas.microsoft.com/office/drawing/2014/main" id="{E57FA398-B445-0F45-9BF3-F419992B12DE}"/>
              </a:ext>
            </a:extLst>
          </p:cNvPr>
          <p:cNvPicPr>
            <a:picLocks noChangeAspect="1"/>
          </p:cNvPicPr>
          <p:nvPr/>
        </p:nvPicPr>
        <p:blipFill>
          <a:blip r:embed="rId2"/>
          <a:stretch>
            <a:fillRect/>
          </a:stretch>
        </p:blipFill>
        <p:spPr>
          <a:xfrm>
            <a:off x="7006744" y="990600"/>
            <a:ext cx="5181600" cy="5181600"/>
          </a:xfrm>
          <a:prstGeom prst="rect">
            <a:avLst/>
          </a:prstGeom>
        </p:spPr>
      </p:pic>
      <p:pic>
        <p:nvPicPr>
          <p:cNvPr id="3" name="Picture 2" descr="A black and white logo&#10;&#10;Description automatically generated">
            <a:extLst>
              <a:ext uri="{FF2B5EF4-FFF2-40B4-BE49-F238E27FC236}">
                <a16:creationId xmlns:a16="http://schemas.microsoft.com/office/drawing/2014/main" id="{85EA1B73-4536-5329-6818-CB615FB36F3C}"/>
              </a:ext>
            </a:extLst>
          </p:cNvPr>
          <p:cNvPicPr>
            <a:picLocks noChangeAspect="1"/>
          </p:cNvPicPr>
          <p:nvPr/>
        </p:nvPicPr>
        <p:blipFill>
          <a:blip r:embed="rId3"/>
          <a:stretch>
            <a:fillRect/>
          </a:stretch>
        </p:blipFill>
        <p:spPr>
          <a:xfrm>
            <a:off x="381000" y="394826"/>
            <a:ext cx="3028000" cy="976774"/>
          </a:xfrm>
          <a:prstGeom prst="rect">
            <a:avLst/>
          </a:prstGeom>
        </p:spPr>
      </p:pic>
    </p:spTree>
    <p:extLst>
      <p:ext uri="{BB962C8B-B14F-4D97-AF65-F5344CB8AC3E}">
        <p14:creationId xmlns:p14="http://schemas.microsoft.com/office/powerpoint/2010/main" val="395721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1246066"/>
            <a:ext cx="3967480" cy="3766416"/>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Human dignity &amp; security practices</a:t>
            </a:r>
          </a:p>
        </p:txBody>
      </p:sp>
      <p:sp>
        <p:nvSpPr>
          <p:cNvPr id="5" name="TextBox 4">
            <a:extLst>
              <a:ext uri="{FF2B5EF4-FFF2-40B4-BE49-F238E27FC236}">
                <a16:creationId xmlns:a16="http://schemas.microsoft.com/office/drawing/2014/main" id="{45D737FC-EDC6-F14C-BA9A-5C7EDB3E1A7E}"/>
              </a:ext>
            </a:extLst>
          </p:cNvPr>
          <p:cNvSpPr txBox="1"/>
          <p:nvPr/>
        </p:nvSpPr>
        <p:spPr>
          <a:xfrm>
            <a:off x="6172200" y="914400"/>
            <a:ext cx="5715000" cy="400110"/>
          </a:xfrm>
          <a:prstGeom prst="rect">
            <a:avLst/>
          </a:prstGeom>
          <a:noFill/>
        </p:spPr>
        <p:txBody>
          <a:bodyPr wrap="square" rtlCol="0">
            <a:spAutoFit/>
          </a:bodyPr>
          <a:lstStyle/>
          <a:p>
            <a:r>
              <a:rPr lang="en-US" sz="2000" dirty="0">
                <a:latin typeface="Merriweather" pitchFamily="2" charset="77"/>
              </a:rPr>
              <a:t>Consequences of behavior are still enforced.</a:t>
            </a:r>
          </a:p>
        </p:txBody>
      </p:sp>
      <p:sp>
        <p:nvSpPr>
          <p:cNvPr id="6" name="TextBox 5">
            <a:extLst>
              <a:ext uri="{FF2B5EF4-FFF2-40B4-BE49-F238E27FC236}">
                <a16:creationId xmlns:a16="http://schemas.microsoft.com/office/drawing/2014/main" id="{71ADEEEB-639A-1343-BF3E-71765E1DCEE1}"/>
              </a:ext>
            </a:extLst>
          </p:cNvPr>
          <p:cNvSpPr txBox="1"/>
          <p:nvPr/>
        </p:nvSpPr>
        <p:spPr>
          <a:xfrm>
            <a:off x="6172200" y="1882914"/>
            <a:ext cx="5715000" cy="707886"/>
          </a:xfrm>
          <a:prstGeom prst="rect">
            <a:avLst/>
          </a:prstGeom>
          <a:noFill/>
        </p:spPr>
        <p:txBody>
          <a:bodyPr wrap="square" rtlCol="0">
            <a:spAutoFit/>
          </a:bodyPr>
          <a:lstStyle/>
          <a:p>
            <a:r>
              <a:rPr lang="en-US" sz="2000" dirty="0">
                <a:latin typeface="Merriweather" pitchFamily="2" charset="77"/>
              </a:rPr>
              <a:t>Human dignity approach is not incompatible with safety and security.</a:t>
            </a:r>
          </a:p>
        </p:txBody>
      </p:sp>
      <p:sp>
        <p:nvSpPr>
          <p:cNvPr id="8" name="TextBox 7">
            <a:extLst>
              <a:ext uri="{FF2B5EF4-FFF2-40B4-BE49-F238E27FC236}">
                <a16:creationId xmlns:a16="http://schemas.microsoft.com/office/drawing/2014/main" id="{54D7E249-F8D3-8942-80CA-A68FC81083C9}"/>
              </a:ext>
            </a:extLst>
          </p:cNvPr>
          <p:cNvSpPr txBox="1"/>
          <p:nvPr/>
        </p:nvSpPr>
        <p:spPr>
          <a:xfrm>
            <a:off x="6175248" y="2946737"/>
            <a:ext cx="5711952" cy="1015663"/>
          </a:xfrm>
          <a:prstGeom prst="rect">
            <a:avLst/>
          </a:prstGeom>
          <a:noFill/>
        </p:spPr>
        <p:txBody>
          <a:bodyPr wrap="square" rtlCol="0">
            <a:spAutoFit/>
          </a:bodyPr>
          <a:lstStyle/>
          <a:p>
            <a:r>
              <a:rPr lang="en-US" sz="2000" dirty="0">
                <a:latin typeface="Merriweather" pitchFamily="2" charset="77"/>
              </a:rPr>
              <a:t>“Behold, I send you out as sheep in the midst of wolves, so be </a:t>
            </a:r>
            <a:r>
              <a:rPr lang="en-US" sz="2000" b="1" dirty="0">
                <a:solidFill>
                  <a:srgbClr val="97D700"/>
                </a:solidFill>
                <a:latin typeface="Merriweather" pitchFamily="2" charset="77"/>
              </a:rPr>
              <a:t>wise as serpents and innocent as doves</a:t>
            </a:r>
            <a:r>
              <a:rPr lang="en-US" sz="2000" dirty="0">
                <a:latin typeface="Merriweather" pitchFamily="2" charset="77"/>
              </a:rPr>
              <a:t>.” – Jesus</a:t>
            </a:r>
          </a:p>
        </p:txBody>
      </p:sp>
      <p:sp>
        <p:nvSpPr>
          <p:cNvPr id="9" name="TextBox 8">
            <a:extLst>
              <a:ext uri="{FF2B5EF4-FFF2-40B4-BE49-F238E27FC236}">
                <a16:creationId xmlns:a16="http://schemas.microsoft.com/office/drawing/2014/main" id="{137C8EC1-9C4B-954D-B69D-FD1AA2D049BD}"/>
              </a:ext>
            </a:extLst>
          </p:cNvPr>
          <p:cNvSpPr txBox="1"/>
          <p:nvPr/>
        </p:nvSpPr>
        <p:spPr>
          <a:xfrm>
            <a:off x="6163056" y="4318337"/>
            <a:ext cx="5638800" cy="1938992"/>
          </a:xfrm>
          <a:prstGeom prst="rect">
            <a:avLst/>
          </a:prstGeom>
          <a:noFill/>
        </p:spPr>
        <p:txBody>
          <a:bodyPr wrap="square" rtlCol="0">
            <a:spAutoFit/>
          </a:bodyPr>
          <a:lstStyle/>
          <a:p>
            <a:r>
              <a:rPr lang="en-US" sz="2000" dirty="0">
                <a:latin typeface="Merriweather" pitchFamily="2" charset="77"/>
              </a:rPr>
              <a:t>Discernment about your setting and potential of danger, yet always with an intention of goodwill (i.e., as with good parenting).</a:t>
            </a:r>
          </a:p>
          <a:p>
            <a:endParaRPr lang="en-US" sz="2000" dirty="0">
              <a:latin typeface="Merriweather" pitchFamily="2" charset="77"/>
            </a:endParaRPr>
          </a:p>
          <a:p>
            <a:endParaRPr lang="en-US" sz="2000" dirty="0">
              <a:latin typeface="Merriweather" pitchFamily="2" charset="77"/>
            </a:endParaRPr>
          </a:p>
        </p:txBody>
      </p:sp>
      <p:pic>
        <p:nvPicPr>
          <p:cNvPr id="10" name="Picture 9" descr="A green and black logo&#10;&#10;Description automatically generated">
            <a:extLst>
              <a:ext uri="{FF2B5EF4-FFF2-40B4-BE49-F238E27FC236}">
                <a16:creationId xmlns:a16="http://schemas.microsoft.com/office/drawing/2014/main" id="{666DC378-D586-75A1-8B1E-B9AAD0254B30}"/>
              </a:ext>
            </a:extLst>
          </p:cNvPr>
          <p:cNvPicPr>
            <a:picLocks noChangeAspect="1"/>
          </p:cNvPicPr>
          <p:nvPr/>
        </p:nvPicPr>
        <p:blipFill>
          <a:blip r:embed="rId2"/>
          <a:stretch>
            <a:fillRect/>
          </a:stretch>
        </p:blipFill>
        <p:spPr>
          <a:xfrm>
            <a:off x="5613400" y="3065045"/>
            <a:ext cx="406400" cy="355600"/>
          </a:xfrm>
          <a:prstGeom prst="rect">
            <a:avLst/>
          </a:prstGeom>
        </p:spPr>
      </p:pic>
      <p:pic>
        <p:nvPicPr>
          <p:cNvPr id="13" name="Picture 12" descr="A green and black logo&#10;&#10;Description automatically generated">
            <a:extLst>
              <a:ext uri="{FF2B5EF4-FFF2-40B4-BE49-F238E27FC236}">
                <a16:creationId xmlns:a16="http://schemas.microsoft.com/office/drawing/2014/main" id="{F80A480D-3051-FAB2-AC68-D41C203D23A8}"/>
              </a:ext>
            </a:extLst>
          </p:cNvPr>
          <p:cNvPicPr>
            <a:picLocks noChangeAspect="1"/>
          </p:cNvPicPr>
          <p:nvPr/>
        </p:nvPicPr>
        <p:blipFill>
          <a:blip r:embed="rId3"/>
          <a:stretch>
            <a:fillRect/>
          </a:stretch>
        </p:blipFill>
        <p:spPr>
          <a:xfrm>
            <a:off x="5613400" y="4445000"/>
            <a:ext cx="406400" cy="35560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2104066E-38C5-90C0-0CC0-C14714EDE809}"/>
              </a:ext>
            </a:extLst>
          </p:cNvPr>
          <p:cNvPicPr>
            <a:picLocks noChangeAspect="1"/>
          </p:cNvPicPr>
          <p:nvPr/>
        </p:nvPicPr>
        <p:blipFill>
          <a:blip r:embed="rId4"/>
          <a:stretch>
            <a:fillRect/>
          </a:stretch>
        </p:blipFill>
        <p:spPr>
          <a:xfrm>
            <a:off x="5613400" y="1016000"/>
            <a:ext cx="406400" cy="355600"/>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593E8054-0B69-104E-0D08-679D7C839A4B}"/>
              </a:ext>
            </a:extLst>
          </p:cNvPr>
          <p:cNvPicPr>
            <a:picLocks noChangeAspect="1"/>
          </p:cNvPicPr>
          <p:nvPr/>
        </p:nvPicPr>
        <p:blipFill>
          <a:blip r:embed="rId5"/>
          <a:stretch>
            <a:fillRect/>
          </a:stretch>
        </p:blipFill>
        <p:spPr>
          <a:xfrm>
            <a:off x="5626100" y="1967468"/>
            <a:ext cx="393700" cy="355600"/>
          </a:xfrm>
          <a:prstGeom prst="rect">
            <a:avLst/>
          </a:prstGeom>
        </p:spPr>
      </p:pic>
    </p:spTree>
    <p:extLst>
      <p:ext uri="{BB962C8B-B14F-4D97-AF65-F5344CB8AC3E}">
        <p14:creationId xmlns:p14="http://schemas.microsoft.com/office/powerpoint/2010/main" val="4181266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450629"/>
            <a:ext cx="4953000" cy="2868734"/>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Everyone has intrinsic worth</a:t>
            </a:r>
          </a:p>
        </p:txBody>
      </p:sp>
      <p:sp>
        <p:nvSpPr>
          <p:cNvPr id="5" name="TextBox 4">
            <a:extLst>
              <a:ext uri="{FF2B5EF4-FFF2-40B4-BE49-F238E27FC236}">
                <a16:creationId xmlns:a16="http://schemas.microsoft.com/office/drawing/2014/main" id="{45D737FC-EDC6-F14C-BA9A-5C7EDB3E1A7E}"/>
              </a:ext>
            </a:extLst>
          </p:cNvPr>
          <p:cNvSpPr txBox="1"/>
          <p:nvPr/>
        </p:nvSpPr>
        <p:spPr>
          <a:xfrm>
            <a:off x="6172200" y="609600"/>
            <a:ext cx="5715000" cy="1015663"/>
          </a:xfrm>
          <a:prstGeom prst="rect">
            <a:avLst/>
          </a:prstGeom>
          <a:noFill/>
        </p:spPr>
        <p:txBody>
          <a:bodyPr wrap="square" rtlCol="0">
            <a:spAutoFit/>
          </a:bodyPr>
          <a:lstStyle/>
          <a:p>
            <a:r>
              <a:rPr lang="en-US" sz="2000" dirty="0">
                <a:solidFill>
                  <a:srgbClr val="282828"/>
                </a:solidFill>
                <a:latin typeface="Merriweather" pitchFamily="2" charset="77"/>
              </a:rPr>
              <a:t>I act based on my virtue, not based on the actions of others</a:t>
            </a:r>
          </a:p>
          <a:p>
            <a:endParaRPr lang="en-US" sz="2000" dirty="0">
              <a:solidFill>
                <a:srgbClr val="282828"/>
              </a:solidFill>
              <a:latin typeface="Merriweather" pitchFamily="2" charset="77"/>
            </a:endParaRPr>
          </a:p>
        </p:txBody>
      </p:sp>
      <p:sp>
        <p:nvSpPr>
          <p:cNvPr id="6" name="TextBox 5">
            <a:extLst>
              <a:ext uri="{FF2B5EF4-FFF2-40B4-BE49-F238E27FC236}">
                <a16:creationId xmlns:a16="http://schemas.microsoft.com/office/drawing/2014/main" id="{71ADEEEB-639A-1343-BF3E-71765E1DCEE1}"/>
              </a:ext>
            </a:extLst>
          </p:cNvPr>
          <p:cNvSpPr txBox="1"/>
          <p:nvPr/>
        </p:nvSpPr>
        <p:spPr>
          <a:xfrm>
            <a:off x="6172200" y="1752600"/>
            <a:ext cx="5715000" cy="1015663"/>
          </a:xfrm>
          <a:prstGeom prst="rect">
            <a:avLst/>
          </a:prstGeom>
          <a:noFill/>
        </p:spPr>
        <p:txBody>
          <a:bodyPr wrap="square" rtlCol="0">
            <a:spAutoFit/>
          </a:bodyPr>
          <a:lstStyle/>
          <a:p>
            <a:r>
              <a:rPr lang="en-US" sz="2000" dirty="0">
                <a:solidFill>
                  <a:srgbClr val="282828"/>
                </a:solidFill>
                <a:latin typeface="Merriweather" pitchFamily="2" charset="77"/>
              </a:rPr>
              <a:t>The intrinsic worth of others is not up to my judgement (dangerous slide)</a:t>
            </a:r>
          </a:p>
          <a:p>
            <a:endParaRPr lang="en-US" sz="2000" dirty="0">
              <a:solidFill>
                <a:srgbClr val="282828"/>
              </a:solidFill>
              <a:latin typeface="Merriweather" pitchFamily="2" charset="77"/>
            </a:endParaRPr>
          </a:p>
        </p:txBody>
      </p:sp>
      <p:sp>
        <p:nvSpPr>
          <p:cNvPr id="8" name="TextBox 7">
            <a:extLst>
              <a:ext uri="{FF2B5EF4-FFF2-40B4-BE49-F238E27FC236}">
                <a16:creationId xmlns:a16="http://schemas.microsoft.com/office/drawing/2014/main" id="{54D7E249-F8D3-8942-80CA-A68FC81083C9}"/>
              </a:ext>
            </a:extLst>
          </p:cNvPr>
          <p:cNvSpPr txBox="1"/>
          <p:nvPr/>
        </p:nvSpPr>
        <p:spPr>
          <a:xfrm>
            <a:off x="6175248" y="2895600"/>
            <a:ext cx="5711952" cy="707886"/>
          </a:xfrm>
          <a:prstGeom prst="rect">
            <a:avLst/>
          </a:prstGeom>
          <a:noFill/>
        </p:spPr>
        <p:txBody>
          <a:bodyPr wrap="square" rtlCol="0">
            <a:spAutoFit/>
          </a:bodyPr>
          <a:lstStyle/>
          <a:p>
            <a:r>
              <a:rPr lang="en-US" sz="2000" dirty="0">
                <a:solidFill>
                  <a:srgbClr val="282828"/>
                </a:solidFill>
                <a:latin typeface="Merriweather" pitchFamily="2" charset="77"/>
              </a:rPr>
              <a:t>I treat others with respect based on           who I am</a:t>
            </a:r>
          </a:p>
        </p:txBody>
      </p:sp>
      <p:pic>
        <p:nvPicPr>
          <p:cNvPr id="10" name="Picture 9" descr="A green and black logo&#10;&#10;Description automatically generated">
            <a:extLst>
              <a:ext uri="{FF2B5EF4-FFF2-40B4-BE49-F238E27FC236}">
                <a16:creationId xmlns:a16="http://schemas.microsoft.com/office/drawing/2014/main" id="{666DC378-D586-75A1-8B1E-B9AAD0254B30}"/>
              </a:ext>
            </a:extLst>
          </p:cNvPr>
          <p:cNvPicPr>
            <a:picLocks noChangeAspect="1"/>
          </p:cNvPicPr>
          <p:nvPr/>
        </p:nvPicPr>
        <p:blipFill>
          <a:blip r:embed="rId2"/>
          <a:stretch>
            <a:fillRect/>
          </a:stretch>
        </p:blipFill>
        <p:spPr>
          <a:xfrm>
            <a:off x="5613400" y="3013908"/>
            <a:ext cx="406400" cy="35560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2104066E-38C5-90C0-0CC0-C14714EDE809}"/>
              </a:ext>
            </a:extLst>
          </p:cNvPr>
          <p:cNvPicPr>
            <a:picLocks noChangeAspect="1"/>
          </p:cNvPicPr>
          <p:nvPr/>
        </p:nvPicPr>
        <p:blipFill>
          <a:blip r:embed="rId3"/>
          <a:stretch>
            <a:fillRect/>
          </a:stretch>
        </p:blipFill>
        <p:spPr>
          <a:xfrm>
            <a:off x="5613400" y="711200"/>
            <a:ext cx="406400" cy="355600"/>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593E8054-0B69-104E-0D08-679D7C839A4B}"/>
              </a:ext>
            </a:extLst>
          </p:cNvPr>
          <p:cNvPicPr>
            <a:picLocks noChangeAspect="1"/>
          </p:cNvPicPr>
          <p:nvPr/>
        </p:nvPicPr>
        <p:blipFill>
          <a:blip r:embed="rId4"/>
          <a:stretch>
            <a:fillRect/>
          </a:stretch>
        </p:blipFill>
        <p:spPr>
          <a:xfrm>
            <a:off x="5626100" y="1837154"/>
            <a:ext cx="393700" cy="355600"/>
          </a:xfrm>
          <a:prstGeom prst="rect">
            <a:avLst/>
          </a:prstGeom>
        </p:spPr>
      </p:pic>
      <p:sp>
        <p:nvSpPr>
          <p:cNvPr id="2" name="TextBox 1">
            <a:extLst>
              <a:ext uri="{FF2B5EF4-FFF2-40B4-BE49-F238E27FC236}">
                <a16:creationId xmlns:a16="http://schemas.microsoft.com/office/drawing/2014/main" id="{9E6E3ACE-8DEF-68CF-6200-83AA56841186}"/>
              </a:ext>
            </a:extLst>
          </p:cNvPr>
          <p:cNvSpPr txBox="1"/>
          <p:nvPr/>
        </p:nvSpPr>
        <p:spPr>
          <a:xfrm>
            <a:off x="390144" y="3352800"/>
            <a:ext cx="3877056" cy="2308324"/>
          </a:xfrm>
          <a:prstGeom prst="rect">
            <a:avLst/>
          </a:prstGeom>
          <a:noFill/>
        </p:spPr>
        <p:txBody>
          <a:bodyPr wrap="square" rtlCol="0">
            <a:spAutoFit/>
          </a:bodyPr>
          <a:lstStyle/>
          <a:p>
            <a:pPr algn="r"/>
            <a:r>
              <a:rPr lang="en-US" i="1" dirty="0">
                <a:solidFill>
                  <a:srgbClr val="282828"/>
                </a:solidFill>
                <a:latin typeface="Merriweather" pitchFamily="2" charset="77"/>
              </a:rPr>
              <a:t>“We hold these truths to be self-evident, that all men are created equal, that they are endowed by their Creator with certain unalienable rights, that among those are life, liberty, and the pursuit of happiness.” Declaration of Independence, 1776</a:t>
            </a:r>
          </a:p>
        </p:txBody>
      </p:sp>
      <p:sp>
        <p:nvSpPr>
          <p:cNvPr id="3" name="TextBox 2">
            <a:extLst>
              <a:ext uri="{FF2B5EF4-FFF2-40B4-BE49-F238E27FC236}">
                <a16:creationId xmlns:a16="http://schemas.microsoft.com/office/drawing/2014/main" id="{43686C79-D657-DD23-0CC6-6F3FD143778A}"/>
              </a:ext>
            </a:extLst>
          </p:cNvPr>
          <p:cNvSpPr txBox="1"/>
          <p:nvPr/>
        </p:nvSpPr>
        <p:spPr>
          <a:xfrm>
            <a:off x="5626100" y="4572000"/>
            <a:ext cx="6184900" cy="1323439"/>
          </a:xfrm>
          <a:prstGeom prst="rect">
            <a:avLst/>
          </a:prstGeom>
          <a:noFill/>
        </p:spPr>
        <p:txBody>
          <a:bodyPr wrap="square" rtlCol="0">
            <a:spAutoFit/>
          </a:bodyPr>
          <a:lstStyle/>
          <a:p>
            <a:pPr algn="r"/>
            <a:r>
              <a:rPr lang="en-US" sz="2000" i="1" dirty="0">
                <a:solidFill>
                  <a:srgbClr val="97D700"/>
                </a:solidFill>
                <a:latin typeface="Merriweather" pitchFamily="2" charset="77"/>
              </a:rPr>
              <a:t>When we exercise this values muscle until it is strong and reliable, we no longer do the draining mental calculations to determine how to respond.</a:t>
            </a:r>
          </a:p>
          <a:p>
            <a:pPr algn="r"/>
            <a:endParaRPr lang="en-US" sz="2000" i="1" dirty="0">
              <a:solidFill>
                <a:srgbClr val="97D700"/>
              </a:solidFill>
              <a:latin typeface="Merriweather" pitchFamily="2" charset="77"/>
            </a:endParaRPr>
          </a:p>
        </p:txBody>
      </p:sp>
    </p:spTree>
    <p:extLst>
      <p:ext uri="{BB962C8B-B14F-4D97-AF65-F5344CB8AC3E}">
        <p14:creationId xmlns:p14="http://schemas.microsoft.com/office/powerpoint/2010/main" val="370006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450629"/>
            <a:ext cx="4953000" cy="2868734"/>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Human</a:t>
            </a:r>
          </a:p>
          <a:p>
            <a:pPr>
              <a:lnSpc>
                <a:spcPts val="7000"/>
              </a:lnSpc>
            </a:pPr>
            <a:r>
              <a:rPr lang="en-US" sz="8000" b="1" dirty="0">
                <a:solidFill>
                  <a:srgbClr val="97D700"/>
                </a:solidFill>
                <a:latin typeface="Bebas Neue Bold" pitchFamily="2" charset="77"/>
              </a:rPr>
              <a:t>Dignity</a:t>
            </a:r>
          </a:p>
          <a:p>
            <a:pPr>
              <a:lnSpc>
                <a:spcPts val="7000"/>
              </a:lnSpc>
            </a:pPr>
            <a:r>
              <a:rPr lang="en-US" sz="8000" b="1" i="0" dirty="0">
                <a:solidFill>
                  <a:srgbClr val="97D700"/>
                </a:solidFill>
                <a:latin typeface="Bebas Neue Bold" pitchFamily="2" charset="77"/>
              </a:rPr>
              <a:t>“Exercise”</a:t>
            </a:r>
          </a:p>
        </p:txBody>
      </p:sp>
      <p:sp>
        <p:nvSpPr>
          <p:cNvPr id="5" name="TextBox 4">
            <a:extLst>
              <a:ext uri="{FF2B5EF4-FFF2-40B4-BE49-F238E27FC236}">
                <a16:creationId xmlns:a16="http://schemas.microsoft.com/office/drawing/2014/main" id="{45D737FC-EDC6-F14C-BA9A-5C7EDB3E1A7E}"/>
              </a:ext>
            </a:extLst>
          </p:cNvPr>
          <p:cNvSpPr txBox="1"/>
          <p:nvPr/>
        </p:nvSpPr>
        <p:spPr>
          <a:xfrm>
            <a:off x="6172200" y="457200"/>
            <a:ext cx="5715000" cy="1323439"/>
          </a:xfrm>
          <a:prstGeom prst="rect">
            <a:avLst/>
          </a:prstGeom>
          <a:noFill/>
        </p:spPr>
        <p:txBody>
          <a:bodyPr wrap="square" rtlCol="0">
            <a:spAutoFit/>
          </a:bodyPr>
          <a:lstStyle/>
          <a:p>
            <a:r>
              <a:rPr lang="en-US" sz="2000" dirty="0">
                <a:solidFill>
                  <a:srgbClr val="282828"/>
                </a:solidFill>
                <a:latin typeface="Merriweather" pitchFamily="2" charset="77"/>
              </a:rPr>
              <a:t>1. Recognize the emotion; consider possible sources</a:t>
            </a:r>
          </a:p>
          <a:p>
            <a:endParaRPr lang="en-US" sz="2000" dirty="0">
              <a:solidFill>
                <a:srgbClr val="282828"/>
              </a:solidFill>
              <a:latin typeface="Merriweather" pitchFamily="2" charset="77"/>
            </a:endParaRPr>
          </a:p>
          <a:p>
            <a:endParaRPr lang="en-US" sz="2000" dirty="0">
              <a:solidFill>
                <a:srgbClr val="282828"/>
              </a:solidFill>
              <a:latin typeface="Merriweather" pitchFamily="2" charset="77"/>
            </a:endParaRPr>
          </a:p>
        </p:txBody>
      </p:sp>
      <p:sp>
        <p:nvSpPr>
          <p:cNvPr id="6" name="TextBox 5">
            <a:extLst>
              <a:ext uri="{FF2B5EF4-FFF2-40B4-BE49-F238E27FC236}">
                <a16:creationId xmlns:a16="http://schemas.microsoft.com/office/drawing/2014/main" id="{71ADEEEB-639A-1343-BF3E-71765E1DCEE1}"/>
              </a:ext>
            </a:extLst>
          </p:cNvPr>
          <p:cNvSpPr txBox="1"/>
          <p:nvPr/>
        </p:nvSpPr>
        <p:spPr>
          <a:xfrm>
            <a:off x="6172200" y="2133600"/>
            <a:ext cx="5715000" cy="1015663"/>
          </a:xfrm>
          <a:prstGeom prst="rect">
            <a:avLst/>
          </a:prstGeom>
          <a:noFill/>
        </p:spPr>
        <p:txBody>
          <a:bodyPr wrap="square" rtlCol="0">
            <a:spAutoFit/>
          </a:bodyPr>
          <a:lstStyle/>
          <a:p>
            <a:r>
              <a:rPr lang="en-US" sz="2000" dirty="0">
                <a:solidFill>
                  <a:srgbClr val="282828"/>
                </a:solidFill>
                <a:latin typeface="Merriweather" pitchFamily="2" charset="77"/>
              </a:rPr>
              <a:t>2. Remind yourself that justice is served; behavior has consequences, but we don’t exceed those limits</a:t>
            </a:r>
          </a:p>
        </p:txBody>
      </p:sp>
      <p:sp>
        <p:nvSpPr>
          <p:cNvPr id="8" name="TextBox 7">
            <a:extLst>
              <a:ext uri="{FF2B5EF4-FFF2-40B4-BE49-F238E27FC236}">
                <a16:creationId xmlns:a16="http://schemas.microsoft.com/office/drawing/2014/main" id="{54D7E249-F8D3-8942-80CA-A68FC81083C9}"/>
              </a:ext>
            </a:extLst>
          </p:cNvPr>
          <p:cNvSpPr txBox="1"/>
          <p:nvPr/>
        </p:nvSpPr>
        <p:spPr>
          <a:xfrm>
            <a:off x="6175248" y="3330714"/>
            <a:ext cx="5711952" cy="707886"/>
          </a:xfrm>
          <a:prstGeom prst="rect">
            <a:avLst/>
          </a:prstGeom>
          <a:noFill/>
        </p:spPr>
        <p:txBody>
          <a:bodyPr wrap="square" rtlCol="0">
            <a:spAutoFit/>
          </a:bodyPr>
          <a:lstStyle/>
          <a:p>
            <a:r>
              <a:rPr lang="en-US" sz="2000" dirty="0">
                <a:solidFill>
                  <a:srgbClr val="282828"/>
                </a:solidFill>
                <a:latin typeface="Merriweather" pitchFamily="2" charset="77"/>
              </a:rPr>
              <a:t>3. Recognize that your actions display your character, not theirs</a:t>
            </a:r>
          </a:p>
        </p:txBody>
      </p:sp>
      <p:pic>
        <p:nvPicPr>
          <p:cNvPr id="10" name="Picture 9" descr="A green and black logo&#10;&#10;Description automatically generated">
            <a:extLst>
              <a:ext uri="{FF2B5EF4-FFF2-40B4-BE49-F238E27FC236}">
                <a16:creationId xmlns:a16="http://schemas.microsoft.com/office/drawing/2014/main" id="{666DC378-D586-75A1-8B1E-B9AAD0254B30}"/>
              </a:ext>
            </a:extLst>
          </p:cNvPr>
          <p:cNvPicPr>
            <a:picLocks noChangeAspect="1"/>
          </p:cNvPicPr>
          <p:nvPr/>
        </p:nvPicPr>
        <p:blipFill>
          <a:blip r:embed="rId2"/>
          <a:stretch>
            <a:fillRect/>
          </a:stretch>
        </p:blipFill>
        <p:spPr>
          <a:xfrm>
            <a:off x="5613400" y="3449022"/>
            <a:ext cx="406400" cy="35560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2104066E-38C5-90C0-0CC0-C14714EDE809}"/>
              </a:ext>
            </a:extLst>
          </p:cNvPr>
          <p:cNvPicPr>
            <a:picLocks noChangeAspect="1"/>
          </p:cNvPicPr>
          <p:nvPr/>
        </p:nvPicPr>
        <p:blipFill>
          <a:blip r:embed="rId3"/>
          <a:stretch>
            <a:fillRect/>
          </a:stretch>
        </p:blipFill>
        <p:spPr>
          <a:xfrm>
            <a:off x="5613400" y="482600"/>
            <a:ext cx="406400" cy="355600"/>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593E8054-0B69-104E-0D08-679D7C839A4B}"/>
              </a:ext>
            </a:extLst>
          </p:cNvPr>
          <p:cNvPicPr>
            <a:picLocks noChangeAspect="1"/>
          </p:cNvPicPr>
          <p:nvPr/>
        </p:nvPicPr>
        <p:blipFill>
          <a:blip r:embed="rId4"/>
          <a:stretch>
            <a:fillRect/>
          </a:stretch>
        </p:blipFill>
        <p:spPr>
          <a:xfrm>
            <a:off x="5626100" y="2218154"/>
            <a:ext cx="393700" cy="355600"/>
          </a:xfrm>
          <a:prstGeom prst="rect">
            <a:avLst/>
          </a:prstGeom>
        </p:spPr>
      </p:pic>
      <p:sp>
        <p:nvSpPr>
          <p:cNvPr id="4" name="TextBox 3">
            <a:extLst>
              <a:ext uri="{FF2B5EF4-FFF2-40B4-BE49-F238E27FC236}">
                <a16:creationId xmlns:a16="http://schemas.microsoft.com/office/drawing/2014/main" id="{BB47B146-0BA2-AD91-3325-89479E118076}"/>
              </a:ext>
            </a:extLst>
          </p:cNvPr>
          <p:cNvSpPr txBox="1"/>
          <p:nvPr/>
        </p:nvSpPr>
        <p:spPr>
          <a:xfrm>
            <a:off x="6934200" y="1219200"/>
            <a:ext cx="4965700" cy="815608"/>
          </a:xfrm>
          <a:prstGeom prst="rect">
            <a:avLst/>
          </a:prstGeom>
          <a:noFill/>
        </p:spPr>
        <p:txBody>
          <a:bodyPr wrap="square" rtlCol="0">
            <a:spAutoFit/>
          </a:bodyPr>
          <a:lstStyle/>
          <a:p>
            <a:r>
              <a:rPr lang="en-US" dirty="0">
                <a:solidFill>
                  <a:srgbClr val="282828"/>
                </a:solidFill>
                <a:latin typeface="Merriweather" pitchFamily="2" charset="77"/>
              </a:rPr>
              <a:t>The evil this person is responsible for</a:t>
            </a:r>
          </a:p>
          <a:p>
            <a:endParaRPr lang="en-US" sz="900" dirty="0">
              <a:solidFill>
                <a:srgbClr val="282828"/>
              </a:solidFill>
              <a:latin typeface="Merriweather" pitchFamily="2" charset="77"/>
            </a:endParaRPr>
          </a:p>
          <a:p>
            <a:r>
              <a:rPr lang="en-US" dirty="0">
                <a:solidFill>
                  <a:srgbClr val="282828"/>
                </a:solidFill>
                <a:latin typeface="Merriweather" pitchFamily="2" charset="77"/>
              </a:rPr>
              <a:t>Continued bad behavior</a:t>
            </a:r>
          </a:p>
        </p:txBody>
      </p:sp>
      <p:pic>
        <p:nvPicPr>
          <p:cNvPr id="9" name="Picture 8" descr="A green and white logo&#10;&#10;Description automatically generated">
            <a:extLst>
              <a:ext uri="{FF2B5EF4-FFF2-40B4-BE49-F238E27FC236}">
                <a16:creationId xmlns:a16="http://schemas.microsoft.com/office/drawing/2014/main" id="{CC80DB1C-D649-EEFB-4C29-3A6A553687D2}"/>
              </a:ext>
            </a:extLst>
          </p:cNvPr>
          <p:cNvPicPr>
            <a:picLocks noChangeAspect="1"/>
          </p:cNvPicPr>
          <p:nvPr/>
        </p:nvPicPr>
        <p:blipFill>
          <a:blip r:embed="rId5"/>
          <a:stretch>
            <a:fillRect/>
          </a:stretch>
        </p:blipFill>
        <p:spPr>
          <a:xfrm>
            <a:off x="6521196" y="1249680"/>
            <a:ext cx="274320" cy="274320"/>
          </a:xfrm>
          <a:prstGeom prst="rect">
            <a:avLst/>
          </a:prstGeom>
        </p:spPr>
      </p:pic>
      <p:pic>
        <p:nvPicPr>
          <p:cNvPr id="14" name="Picture 13" descr="A green and white logo&#10;&#10;Description automatically generated">
            <a:extLst>
              <a:ext uri="{FF2B5EF4-FFF2-40B4-BE49-F238E27FC236}">
                <a16:creationId xmlns:a16="http://schemas.microsoft.com/office/drawing/2014/main" id="{F2A8E35D-0248-03FD-1EDC-09768D2BE86C}"/>
              </a:ext>
            </a:extLst>
          </p:cNvPr>
          <p:cNvPicPr>
            <a:picLocks noChangeAspect="1"/>
          </p:cNvPicPr>
          <p:nvPr/>
        </p:nvPicPr>
        <p:blipFill>
          <a:blip r:embed="rId5"/>
          <a:stretch>
            <a:fillRect/>
          </a:stretch>
        </p:blipFill>
        <p:spPr>
          <a:xfrm>
            <a:off x="6524752" y="1676400"/>
            <a:ext cx="274320" cy="274320"/>
          </a:xfrm>
          <a:prstGeom prst="rect">
            <a:avLst/>
          </a:prstGeom>
        </p:spPr>
      </p:pic>
      <p:sp>
        <p:nvSpPr>
          <p:cNvPr id="2" name="TextBox 1">
            <a:extLst>
              <a:ext uri="{FF2B5EF4-FFF2-40B4-BE49-F238E27FC236}">
                <a16:creationId xmlns:a16="http://schemas.microsoft.com/office/drawing/2014/main" id="{7EE57269-D1CD-C033-6F3C-82FCCB3D52DB}"/>
              </a:ext>
            </a:extLst>
          </p:cNvPr>
          <p:cNvSpPr txBox="1"/>
          <p:nvPr/>
        </p:nvSpPr>
        <p:spPr>
          <a:xfrm>
            <a:off x="6187948" y="4207599"/>
            <a:ext cx="5711952" cy="707886"/>
          </a:xfrm>
          <a:prstGeom prst="rect">
            <a:avLst/>
          </a:prstGeom>
          <a:noFill/>
        </p:spPr>
        <p:txBody>
          <a:bodyPr wrap="square" rtlCol="0">
            <a:spAutoFit/>
          </a:bodyPr>
          <a:lstStyle/>
          <a:p>
            <a:r>
              <a:rPr lang="en-US" sz="2000" dirty="0">
                <a:solidFill>
                  <a:srgbClr val="282828"/>
                </a:solidFill>
                <a:latin typeface="Merriweather" pitchFamily="2" charset="77"/>
              </a:rPr>
              <a:t>4. Their intrinsic worth is not up to you (all men created equal)</a:t>
            </a:r>
          </a:p>
        </p:txBody>
      </p:sp>
      <p:sp>
        <p:nvSpPr>
          <p:cNvPr id="7" name="TextBox 6">
            <a:extLst>
              <a:ext uri="{FF2B5EF4-FFF2-40B4-BE49-F238E27FC236}">
                <a16:creationId xmlns:a16="http://schemas.microsoft.com/office/drawing/2014/main" id="{8EB7C6D2-D93F-C61C-844E-5FABC14063FC}"/>
              </a:ext>
            </a:extLst>
          </p:cNvPr>
          <p:cNvSpPr txBox="1"/>
          <p:nvPr/>
        </p:nvSpPr>
        <p:spPr>
          <a:xfrm>
            <a:off x="6187948" y="5197414"/>
            <a:ext cx="5711952" cy="707886"/>
          </a:xfrm>
          <a:prstGeom prst="rect">
            <a:avLst/>
          </a:prstGeom>
          <a:noFill/>
        </p:spPr>
        <p:txBody>
          <a:bodyPr wrap="square" rtlCol="0">
            <a:spAutoFit/>
          </a:bodyPr>
          <a:lstStyle/>
          <a:p>
            <a:r>
              <a:rPr lang="en-US" sz="2000" dirty="0">
                <a:solidFill>
                  <a:srgbClr val="282828"/>
                </a:solidFill>
                <a:latin typeface="Merriweather" pitchFamily="2" charset="77"/>
              </a:rPr>
              <a:t>5. Do I want to see them crushed, or redeemed?</a:t>
            </a:r>
          </a:p>
        </p:txBody>
      </p:sp>
      <p:pic>
        <p:nvPicPr>
          <p:cNvPr id="13" name="Picture 12" descr="A green and black logo&#10;&#10;Description automatically generated">
            <a:extLst>
              <a:ext uri="{FF2B5EF4-FFF2-40B4-BE49-F238E27FC236}">
                <a16:creationId xmlns:a16="http://schemas.microsoft.com/office/drawing/2014/main" id="{E5D1F4DD-BD0B-A901-385A-3EB01823338F}"/>
              </a:ext>
            </a:extLst>
          </p:cNvPr>
          <p:cNvPicPr>
            <a:picLocks noChangeAspect="1"/>
          </p:cNvPicPr>
          <p:nvPr/>
        </p:nvPicPr>
        <p:blipFill>
          <a:blip r:embed="rId6"/>
          <a:stretch>
            <a:fillRect/>
          </a:stretch>
        </p:blipFill>
        <p:spPr>
          <a:xfrm>
            <a:off x="5613400" y="4343400"/>
            <a:ext cx="406400" cy="355600"/>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2B9AE641-DB6E-283B-D610-D1E36ECC2810}"/>
              </a:ext>
            </a:extLst>
          </p:cNvPr>
          <p:cNvPicPr>
            <a:picLocks noChangeAspect="1"/>
          </p:cNvPicPr>
          <p:nvPr/>
        </p:nvPicPr>
        <p:blipFill>
          <a:blip r:embed="rId3"/>
          <a:stretch>
            <a:fillRect/>
          </a:stretch>
        </p:blipFill>
        <p:spPr>
          <a:xfrm>
            <a:off x="5626100" y="5334000"/>
            <a:ext cx="406400" cy="355600"/>
          </a:xfrm>
          <a:prstGeom prst="rect">
            <a:avLst/>
          </a:prstGeom>
        </p:spPr>
      </p:pic>
    </p:spTree>
    <p:extLst>
      <p:ext uri="{BB962C8B-B14F-4D97-AF65-F5344CB8AC3E}">
        <p14:creationId xmlns:p14="http://schemas.microsoft.com/office/powerpoint/2010/main" val="2190085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396228"/>
            <a:ext cx="3810000" cy="1971052"/>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Default</a:t>
            </a:r>
          </a:p>
          <a:p>
            <a:pPr>
              <a:lnSpc>
                <a:spcPts val="7000"/>
              </a:lnSpc>
            </a:pPr>
            <a:r>
              <a:rPr lang="en-US" sz="8000" b="1" dirty="0">
                <a:solidFill>
                  <a:srgbClr val="97D700"/>
                </a:solidFill>
                <a:latin typeface="Bebas Neue Bold" pitchFamily="2" charset="77"/>
              </a:rPr>
              <a:t>Setting</a:t>
            </a:r>
            <a:endParaRPr lang="en-US" sz="8000" b="1" i="0" dirty="0">
              <a:solidFill>
                <a:srgbClr val="97D700"/>
              </a:solidFill>
              <a:latin typeface="Bebas Neue Bold" pitchFamily="2" charset="77"/>
            </a:endParaRPr>
          </a:p>
        </p:txBody>
      </p:sp>
      <p:sp>
        <p:nvSpPr>
          <p:cNvPr id="10" name="TextBox 9">
            <a:extLst>
              <a:ext uri="{FF2B5EF4-FFF2-40B4-BE49-F238E27FC236}">
                <a16:creationId xmlns:a16="http://schemas.microsoft.com/office/drawing/2014/main" id="{18C35CF1-BC17-1248-95F9-81B6E1E16C7F}"/>
              </a:ext>
            </a:extLst>
          </p:cNvPr>
          <p:cNvSpPr txBox="1"/>
          <p:nvPr/>
        </p:nvSpPr>
        <p:spPr>
          <a:xfrm>
            <a:off x="5313668" y="1371600"/>
            <a:ext cx="1981200" cy="1246495"/>
          </a:xfrm>
          <a:prstGeom prst="rect">
            <a:avLst/>
          </a:prstGeom>
          <a:noFill/>
        </p:spPr>
        <p:txBody>
          <a:bodyPr wrap="square" rtlCol="0">
            <a:spAutoFit/>
          </a:bodyPr>
          <a:lstStyle/>
          <a:p>
            <a:r>
              <a:rPr lang="en-US" sz="1500" dirty="0">
                <a:latin typeface="Merriweather" pitchFamily="2" charset="77"/>
              </a:rPr>
              <a:t>Physiologically, our “base” brain sees the offender as a threat, as an enemy.</a:t>
            </a:r>
          </a:p>
        </p:txBody>
      </p:sp>
      <p:sp>
        <p:nvSpPr>
          <p:cNvPr id="11" name="TextBox 10">
            <a:extLst>
              <a:ext uri="{FF2B5EF4-FFF2-40B4-BE49-F238E27FC236}">
                <a16:creationId xmlns:a16="http://schemas.microsoft.com/office/drawing/2014/main" id="{748AB8B2-854C-F743-80B3-3D27E9AD1A76}"/>
              </a:ext>
            </a:extLst>
          </p:cNvPr>
          <p:cNvSpPr txBox="1"/>
          <p:nvPr/>
        </p:nvSpPr>
        <p:spPr>
          <a:xfrm>
            <a:off x="7503136" y="1371600"/>
            <a:ext cx="1981200" cy="1015663"/>
          </a:xfrm>
          <a:prstGeom prst="rect">
            <a:avLst/>
          </a:prstGeom>
          <a:noFill/>
        </p:spPr>
        <p:txBody>
          <a:bodyPr wrap="square" rtlCol="0">
            <a:spAutoFit/>
          </a:bodyPr>
          <a:lstStyle/>
          <a:p>
            <a:r>
              <a:rPr lang="en-US" sz="1500" dirty="0">
                <a:latin typeface="Merriweather" pitchFamily="2" charset="77"/>
              </a:rPr>
              <a:t>Our vigilance enhances the bad, and filter out the good.</a:t>
            </a:r>
          </a:p>
        </p:txBody>
      </p:sp>
      <p:sp>
        <p:nvSpPr>
          <p:cNvPr id="13" name="TextBox 12">
            <a:extLst>
              <a:ext uri="{FF2B5EF4-FFF2-40B4-BE49-F238E27FC236}">
                <a16:creationId xmlns:a16="http://schemas.microsoft.com/office/drawing/2014/main" id="{70935782-CD22-7740-BE11-F6F7743B2915}"/>
              </a:ext>
            </a:extLst>
          </p:cNvPr>
          <p:cNvSpPr txBox="1"/>
          <p:nvPr/>
        </p:nvSpPr>
        <p:spPr>
          <a:xfrm>
            <a:off x="9829800" y="1371600"/>
            <a:ext cx="1981200" cy="1477328"/>
          </a:xfrm>
          <a:prstGeom prst="rect">
            <a:avLst/>
          </a:prstGeom>
          <a:noFill/>
        </p:spPr>
        <p:txBody>
          <a:bodyPr wrap="square" rtlCol="0">
            <a:spAutoFit/>
          </a:bodyPr>
          <a:lstStyle/>
          <a:p>
            <a:r>
              <a:rPr lang="en-US" sz="1500" dirty="0">
                <a:latin typeface="Merriweather" pitchFamily="2" charset="77"/>
              </a:rPr>
              <a:t>Our state of burnout causes us to depersonalize and become callous and detached.</a:t>
            </a:r>
          </a:p>
        </p:txBody>
      </p:sp>
      <p:sp>
        <p:nvSpPr>
          <p:cNvPr id="17" name="TextBox 16">
            <a:extLst>
              <a:ext uri="{FF2B5EF4-FFF2-40B4-BE49-F238E27FC236}">
                <a16:creationId xmlns:a16="http://schemas.microsoft.com/office/drawing/2014/main" id="{0DA82B11-C587-134A-A320-0C48D5A8DF83}"/>
              </a:ext>
            </a:extLst>
          </p:cNvPr>
          <p:cNvSpPr txBox="1"/>
          <p:nvPr/>
        </p:nvSpPr>
        <p:spPr>
          <a:xfrm>
            <a:off x="5313668" y="3693110"/>
            <a:ext cx="1981200" cy="1708160"/>
          </a:xfrm>
          <a:prstGeom prst="rect">
            <a:avLst/>
          </a:prstGeom>
          <a:noFill/>
        </p:spPr>
        <p:txBody>
          <a:bodyPr wrap="square" rtlCol="0">
            <a:spAutoFit/>
          </a:bodyPr>
          <a:lstStyle/>
          <a:p>
            <a:r>
              <a:rPr lang="en-US" sz="1500" dirty="0">
                <a:latin typeface="Merriweather" pitchFamily="2" charset="77"/>
              </a:rPr>
              <a:t>Our “Place of Power” tends to want to suppress the growth and advancement of those under us. </a:t>
            </a:r>
          </a:p>
          <a:p>
            <a:endParaRPr lang="en-US" sz="1500" dirty="0">
              <a:latin typeface="Merriweather" pitchFamily="2" charset="77"/>
            </a:endParaRPr>
          </a:p>
        </p:txBody>
      </p:sp>
      <p:sp>
        <p:nvSpPr>
          <p:cNvPr id="18" name="TextBox 17">
            <a:extLst>
              <a:ext uri="{FF2B5EF4-FFF2-40B4-BE49-F238E27FC236}">
                <a16:creationId xmlns:a16="http://schemas.microsoft.com/office/drawing/2014/main" id="{CF45508D-F614-A34D-BD3D-B6AF1F8A4C4A}"/>
              </a:ext>
            </a:extLst>
          </p:cNvPr>
          <p:cNvSpPr txBox="1"/>
          <p:nvPr/>
        </p:nvSpPr>
        <p:spPr>
          <a:xfrm>
            <a:off x="7503136" y="3693110"/>
            <a:ext cx="2174264" cy="2400657"/>
          </a:xfrm>
          <a:prstGeom prst="rect">
            <a:avLst/>
          </a:prstGeom>
          <a:noFill/>
        </p:spPr>
        <p:txBody>
          <a:bodyPr wrap="square" rtlCol="0">
            <a:spAutoFit/>
          </a:bodyPr>
          <a:lstStyle/>
          <a:p>
            <a:r>
              <a:rPr lang="en-US" sz="1500" dirty="0">
                <a:latin typeface="Merriweather" pitchFamily="2" charset="77"/>
              </a:rPr>
              <a:t>Our values and beliefs determine our position to be used for good for another. Character and virtue are displayed by the ability to rise above the base nature. </a:t>
            </a:r>
          </a:p>
          <a:p>
            <a:endParaRPr lang="en-US" sz="1500" dirty="0">
              <a:latin typeface="Merriweather" pitchFamily="2" charset="77"/>
            </a:endParaRPr>
          </a:p>
        </p:txBody>
      </p:sp>
      <p:pic>
        <p:nvPicPr>
          <p:cNvPr id="3" name="Picture 2" descr="A green and black logo&#10;&#10;Description automatically generated">
            <a:extLst>
              <a:ext uri="{FF2B5EF4-FFF2-40B4-BE49-F238E27FC236}">
                <a16:creationId xmlns:a16="http://schemas.microsoft.com/office/drawing/2014/main" id="{A7DEF73E-66F1-5115-6F86-55787D39DBDA}"/>
              </a:ext>
            </a:extLst>
          </p:cNvPr>
          <p:cNvPicPr>
            <a:picLocks noChangeAspect="1"/>
          </p:cNvPicPr>
          <p:nvPr/>
        </p:nvPicPr>
        <p:blipFill>
          <a:blip r:embed="rId3"/>
          <a:stretch>
            <a:fillRect/>
          </a:stretch>
        </p:blipFill>
        <p:spPr>
          <a:xfrm>
            <a:off x="5402568" y="659368"/>
            <a:ext cx="406400" cy="406400"/>
          </a:xfrm>
          <a:prstGeom prst="rect">
            <a:avLst/>
          </a:prstGeom>
        </p:spPr>
      </p:pic>
      <p:pic>
        <p:nvPicPr>
          <p:cNvPr id="4" name="Picture 3" descr="A green and black logo&#10;&#10;Description automatically generated">
            <a:extLst>
              <a:ext uri="{FF2B5EF4-FFF2-40B4-BE49-F238E27FC236}">
                <a16:creationId xmlns:a16="http://schemas.microsoft.com/office/drawing/2014/main" id="{8BEE92B8-F293-1216-5C7F-D694079DF1B6}"/>
              </a:ext>
            </a:extLst>
          </p:cNvPr>
          <p:cNvPicPr>
            <a:picLocks noChangeAspect="1"/>
          </p:cNvPicPr>
          <p:nvPr/>
        </p:nvPicPr>
        <p:blipFill>
          <a:blip r:embed="rId3"/>
          <a:stretch>
            <a:fillRect/>
          </a:stretch>
        </p:blipFill>
        <p:spPr>
          <a:xfrm>
            <a:off x="7594600" y="663422"/>
            <a:ext cx="406400" cy="406400"/>
          </a:xfrm>
          <a:prstGeom prst="rect">
            <a:avLst/>
          </a:prstGeom>
        </p:spPr>
      </p:pic>
      <p:pic>
        <p:nvPicPr>
          <p:cNvPr id="5" name="Picture 4" descr="A green and black logo&#10;&#10;Description automatically generated">
            <a:extLst>
              <a:ext uri="{FF2B5EF4-FFF2-40B4-BE49-F238E27FC236}">
                <a16:creationId xmlns:a16="http://schemas.microsoft.com/office/drawing/2014/main" id="{EA5C3B02-F288-5ED6-316A-4A8AE3206A63}"/>
              </a:ext>
            </a:extLst>
          </p:cNvPr>
          <p:cNvPicPr>
            <a:picLocks noChangeAspect="1"/>
          </p:cNvPicPr>
          <p:nvPr/>
        </p:nvPicPr>
        <p:blipFill>
          <a:blip r:embed="rId3"/>
          <a:stretch>
            <a:fillRect/>
          </a:stretch>
        </p:blipFill>
        <p:spPr>
          <a:xfrm>
            <a:off x="9911086" y="659180"/>
            <a:ext cx="406400" cy="406400"/>
          </a:xfrm>
          <a:prstGeom prst="rect">
            <a:avLst/>
          </a:prstGeom>
        </p:spPr>
      </p:pic>
      <p:pic>
        <p:nvPicPr>
          <p:cNvPr id="6" name="Picture 5" descr="A green and black logo&#10;&#10;Description automatically generated">
            <a:extLst>
              <a:ext uri="{FF2B5EF4-FFF2-40B4-BE49-F238E27FC236}">
                <a16:creationId xmlns:a16="http://schemas.microsoft.com/office/drawing/2014/main" id="{CBDAFB78-C7A3-806E-0489-DAAC6E6AC88A}"/>
              </a:ext>
            </a:extLst>
          </p:cNvPr>
          <p:cNvPicPr>
            <a:picLocks noChangeAspect="1"/>
          </p:cNvPicPr>
          <p:nvPr/>
        </p:nvPicPr>
        <p:blipFill>
          <a:blip r:embed="rId3"/>
          <a:stretch>
            <a:fillRect/>
          </a:stretch>
        </p:blipFill>
        <p:spPr>
          <a:xfrm>
            <a:off x="5402568" y="3060469"/>
            <a:ext cx="406400" cy="406400"/>
          </a:xfrm>
          <a:prstGeom prst="rect">
            <a:avLst/>
          </a:prstGeom>
        </p:spPr>
      </p:pic>
      <p:pic>
        <p:nvPicPr>
          <p:cNvPr id="20" name="Picture 19" descr="A green and black logo&#10;&#10;Description automatically generated">
            <a:extLst>
              <a:ext uri="{FF2B5EF4-FFF2-40B4-BE49-F238E27FC236}">
                <a16:creationId xmlns:a16="http://schemas.microsoft.com/office/drawing/2014/main" id="{74CC1E3F-19C6-C475-379D-FB522DA3CEBF}"/>
              </a:ext>
            </a:extLst>
          </p:cNvPr>
          <p:cNvPicPr>
            <a:picLocks noChangeAspect="1"/>
          </p:cNvPicPr>
          <p:nvPr/>
        </p:nvPicPr>
        <p:blipFill>
          <a:blip r:embed="rId3"/>
          <a:stretch>
            <a:fillRect/>
          </a:stretch>
        </p:blipFill>
        <p:spPr>
          <a:xfrm>
            <a:off x="7594600" y="3064523"/>
            <a:ext cx="406400" cy="406400"/>
          </a:xfrm>
          <a:prstGeom prst="rect">
            <a:avLst/>
          </a:prstGeom>
        </p:spPr>
      </p:pic>
    </p:spTree>
    <p:extLst>
      <p:ext uri="{BB962C8B-B14F-4D97-AF65-F5344CB8AC3E}">
        <p14:creationId xmlns:p14="http://schemas.microsoft.com/office/powerpoint/2010/main" val="3277635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381000"/>
            <a:ext cx="10896600" cy="1073371"/>
          </a:xfrm>
          <a:prstGeom prst="rect">
            <a:avLst/>
          </a:prstGeom>
          <a:noFill/>
        </p:spPr>
        <p:txBody>
          <a:bodyPr wrap="square">
            <a:spAutoFit/>
          </a:bodyPr>
          <a:lstStyle/>
          <a:p>
            <a:pPr>
              <a:lnSpc>
                <a:spcPts val="7000"/>
              </a:lnSpc>
            </a:pPr>
            <a:r>
              <a:rPr lang="en-US" sz="7200" b="1" i="0" dirty="0">
                <a:solidFill>
                  <a:srgbClr val="97D700"/>
                </a:solidFill>
                <a:latin typeface="Bebas Neue Bold" pitchFamily="2" charset="77"/>
              </a:rPr>
              <a:t>THE BRAIN’S FILTER FOR SURVIVAL</a:t>
            </a:r>
          </a:p>
        </p:txBody>
      </p:sp>
      <p:graphicFrame>
        <p:nvGraphicFramePr>
          <p:cNvPr id="3" name="Content Placeholder 4">
            <a:extLst>
              <a:ext uri="{FF2B5EF4-FFF2-40B4-BE49-F238E27FC236}">
                <a16:creationId xmlns:a16="http://schemas.microsoft.com/office/drawing/2014/main" id="{0AA22A77-583A-BB21-B2EF-6B6D7E64F48B}"/>
              </a:ext>
            </a:extLst>
          </p:cNvPr>
          <p:cNvGraphicFramePr>
            <a:graphicFrameLocks/>
          </p:cNvGraphicFramePr>
          <p:nvPr>
            <p:extLst>
              <p:ext uri="{D42A27DB-BD31-4B8C-83A1-F6EECF244321}">
                <p14:modId xmlns:p14="http://schemas.microsoft.com/office/powerpoint/2010/main" val="2104991039"/>
              </p:ext>
            </p:extLst>
          </p:nvPr>
        </p:nvGraphicFramePr>
        <p:xfrm>
          <a:off x="1365850" y="1479692"/>
          <a:ext cx="9307900" cy="4311508"/>
        </p:xfrm>
        <a:graphic>
          <a:graphicData uri="http://schemas.openxmlformats.org/drawingml/2006/table">
            <a:tbl>
              <a:tblPr firstRow="1" bandRow="1">
                <a:tableStyleId>{5C22544A-7EE6-4342-B048-85BDC9FD1C3A}</a:tableStyleId>
              </a:tblPr>
              <a:tblGrid>
                <a:gridCol w="2326975">
                  <a:extLst>
                    <a:ext uri="{9D8B030D-6E8A-4147-A177-3AD203B41FA5}">
                      <a16:colId xmlns:a16="http://schemas.microsoft.com/office/drawing/2014/main" val="344506916"/>
                    </a:ext>
                  </a:extLst>
                </a:gridCol>
                <a:gridCol w="2326975">
                  <a:extLst>
                    <a:ext uri="{9D8B030D-6E8A-4147-A177-3AD203B41FA5}">
                      <a16:colId xmlns:a16="http://schemas.microsoft.com/office/drawing/2014/main" val="3550314389"/>
                    </a:ext>
                  </a:extLst>
                </a:gridCol>
                <a:gridCol w="2326975">
                  <a:extLst>
                    <a:ext uri="{9D8B030D-6E8A-4147-A177-3AD203B41FA5}">
                      <a16:colId xmlns:a16="http://schemas.microsoft.com/office/drawing/2014/main" val="3321476149"/>
                    </a:ext>
                  </a:extLst>
                </a:gridCol>
                <a:gridCol w="2326975">
                  <a:extLst>
                    <a:ext uri="{9D8B030D-6E8A-4147-A177-3AD203B41FA5}">
                      <a16:colId xmlns:a16="http://schemas.microsoft.com/office/drawing/2014/main" val="4217949560"/>
                    </a:ext>
                  </a:extLst>
                </a:gridCol>
              </a:tblGrid>
              <a:tr h="232551">
                <a:tc>
                  <a:txBody>
                    <a:bodyPr/>
                    <a:lstStyle/>
                    <a:p>
                      <a:r>
                        <a:rPr lang="en-US" dirty="0">
                          <a:latin typeface="Merriweather" pitchFamily="2" charset="77"/>
                          <a:ea typeface="Microsoft GothicNeo" panose="02000300000000000000" pitchFamily="2" charset="-127"/>
                        </a:rPr>
                        <a:t>Negative</a:t>
                      </a:r>
                      <a:r>
                        <a:rPr lang="en-US" dirty="0">
                          <a:latin typeface="Merriweather" pitchFamily="2" charset="77"/>
                        </a:rPr>
                        <a:t> Bias</a:t>
                      </a:r>
                    </a:p>
                  </a:txBody>
                  <a:tcPr>
                    <a:solidFill>
                      <a:schemeClr val="tx1"/>
                    </a:solidFill>
                  </a:tcPr>
                </a:tc>
                <a:tc>
                  <a:txBody>
                    <a:bodyPr/>
                    <a:lstStyle/>
                    <a:p>
                      <a:r>
                        <a:rPr lang="en-US" dirty="0">
                          <a:latin typeface="Merriweather" pitchFamily="2" charset="77"/>
                        </a:rPr>
                        <a:t>Depersonalization</a:t>
                      </a:r>
                    </a:p>
                  </a:txBody>
                  <a:tcPr>
                    <a:solidFill>
                      <a:schemeClr val="tx1"/>
                    </a:solidFill>
                  </a:tcPr>
                </a:tc>
                <a:tc>
                  <a:txBody>
                    <a:bodyPr/>
                    <a:lstStyle/>
                    <a:p>
                      <a:r>
                        <a:rPr lang="en-US" dirty="0">
                          <a:latin typeface="Merriweather" pitchFamily="2" charset="77"/>
                        </a:rPr>
                        <a:t>Power Role</a:t>
                      </a:r>
                    </a:p>
                  </a:txBody>
                  <a:tcPr>
                    <a:solidFill>
                      <a:schemeClr val="tx1"/>
                    </a:solidFill>
                  </a:tcPr>
                </a:tc>
                <a:tc>
                  <a:txBody>
                    <a:bodyPr/>
                    <a:lstStyle/>
                    <a:p>
                      <a:r>
                        <a:rPr lang="en-US" dirty="0">
                          <a:latin typeface="Merriweather" pitchFamily="2" charset="77"/>
                        </a:rPr>
                        <a:t>Social Narrative</a:t>
                      </a:r>
                    </a:p>
                  </a:txBody>
                  <a:tcPr>
                    <a:solidFill>
                      <a:schemeClr val="tx1"/>
                    </a:solidFill>
                  </a:tcPr>
                </a:tc>
                <a:extLst>
                  <a:ext uri="{0D108BD9-81ED-4DB2-BD59-A6C34878D82A}">
                    <a16:rowId xmlns:a16="http://schemas.microsoft.com/office/drawing/2014/main" val="3536759478"/>
                  </a:ext>
                </a:extLst>
              </a:tr>
              <a:tr h="1828517">
                <a:tc>
                  <a:txBody>
                    <a:bodyPr/>
                    <a:lstStyle/>
                    <a:p>
                      <a:r>
                        <a:rPr lang="en-US" sz="1400" dirty="0">
                          <a:latin typeface="Merriweather" pitchFamily="2" charset="77"/>
                        </a:rPr>
                        <a:t>Trauma exposure and risk of injury; causes brain to have negative filter</a:t>
                      </a:r>
                    </a:p>
                  </a:txBody>
                  <a:tcPr>
                    <a:gradFill flip="none" rotWithShape="1">
                      <a:gsLst>
                        <a:gs pos="0">
                          <a:srgbClr val="97D700">
                            <a:tint val="66000"/>
                            <a:satMod val="160000"/>
                          </a:srgbClr>
                        </a:gs>
                        <a:gs pos="50000">
                          <a:srgbClr val="97D700">
                            <a:tint val="44500"/>
                            <a:satMod val="160000"/>
                          </a:srgbClr>
                        </a:gs>
                        <a:gs pos="100000">
                          <a:srgbClr val="97D700">
                            <a:tint val="23500"/>
                            <a:satMod val="160000"/>
                          </a:srgbClr>
                        </a:gs>
                      </a:gsLst>
                      <a:lin ang="5400000" scaled="1"/>
                      <a:tileRect/>
                    </a:gradFill>
                  </a:tcPr>
                </a:tc>
                <a:tc>
                  <a:txBody>
                    <a:bodyPr/>
                    <a:lstStyle/>
                    <a:p>
                      <a:r>
                        <a:rPr lang="en-US" sz="1400" dirty="0">
                          <a:latin typeface="Merriweather" pitchFamily="2" charset="77"/>
                        </a:rPr>
                        <a:t>Stage 2 of burnout; brain will shortcut to depersonalization and detachment as a response to unmanaged stress</a:t>
                      </a:r>
                    </a:p>
                  </a:txBody>
                  <a:tcPr>
                    <a:gradFill flip="none" rotWithShape="1">
                      <a:gsLst>
                        <a:gs pos="0">
                          <a:srgbClr val="97D700">
                            <a:tint val="66000"/>
                            <a:satMod val="160000"/>
                          </a:srgbClr>
                        </a:gs>
                        <a:gs pos="50000">
                          <a:srgbClr val="97D700">
                            <a:tint val="44500"/>
                            <a:satMod val="160000"/>
                          </a:srgbClr>
                        </a:gs>
                        <a:gs pos="100000">
                          <a:srgbClr val="97D700">
                            <a:tint val="23500"/>
                            <a:satMod val="160000"/>
                          </a:srgbClr>
                        </a:gs>
                      </a:gsLst>
                      <a:lin ang="5400000" scaled="1"/>
                      <a:tileRect/>
                    </a:gradFill>
                  </a:tcPr>
                </a:tc>
                <a:tc>
                  <a:txBody>
                    <a:bodyPr/>
                    <a:lstStyle/>
                    <a:p>
                      <a:r>
                        <a:rPr lang="en-US" sz="1400" dirty="0">
                          <a:latin typeface="Merriweather" pitchFamily="2" charset="77"/>
                        </a:rPr>
                        <a:t>The brain sees social power/standing as a means of survival; want more power and resist seeing others get it</a:t>
                      </a:r>
                    </a:p>
                  </a:txBody>
                  <a:tcPr>
                    <a:gradFill flip="none" rotWithShape="1">
                      <a:gsLst>
                        <a:gs pos="0">
                          <a:srgbClr val="97D700">
                            <a:tint val="66000"/>
                            <a:satMod val="160000"/>
                          </a:srgbClr>
                        </a:gs>
                        <a:gs pos="50000">
                          <a:srgbClr val="97D700">
                            <a:tint val="44500"/>
                            <a:satMod val="160000"/>
                          </a:srgbClr>
                        </a:gs>
                        <a:gs pos="100000">
                          <a:srgbClr val="97D700">
                            <a:tint val="23500"/>
                            <a:satMod val="160000"/>
                          </a:srgbClr>
                        </a:gs>
                      </a:gsLst>
                      <a:lin ang="5400000" scaled="1"/>
                      <a:tileRect/>
                    </a:gradFill>
                  </a:tcPr>
                </a:tc>
                <a:tc>
                  <a:txBody>
                    <a:bodyPr/>
                    <a:lstStyle/>
                    <a:p>
                      <a:r>
                        <a:rPr lang="en-US" sz="1400" dirty="0">
                          <a:latin typeface="Merriweather" pitchFamily="2" charset="77"/>
                        </a:rPr>
                        <a:t>Offenders as social outcasts and “bad” people</a:t>
                      </a:r>
                    </a:p>
                  </a:txBody>
                  <a:tcPr>
                    <a:gradFill flip="none" rotWithShape="1">
                      <a:gsLst>
                        <a:gs pos="0">
                          <a:srgbClr val="97D700">
                            <a:tint val="66000"/>
                            <a:satMod val="160000"/>
                          </a:srgbClr>
                        </a:gs>
                        <a:gs pos="50000">
                          <a:srgbClr val="97D700">
                            <a:tint val="44500"/>
                            <a:satMod val="160000"/>
                          </a:srgbClr>
                        </a:gs>
                        <a:gs pos="100000">
                          <a:srgbClr val="97D700">
                            <a:tint val="23500"/>
                            <a:satMod val="160000"/>
                          </a:srgbClr>
                        </a:gs>
                      </a:gsLst>
                      <a:lin ang="5400000" scaled="1"/>
                      <a:tileRect/>
                    </a:gradFill>
                  </a:tcPr>
                </a:tc>
                <a:extLst>
                  <a:ext uri="{0D108BD9-81ED-4DB2-BD59-A6C34878D82A}">
                    <a16:rowId xmlns:a16="http://schemas.microsoft.com/office/drawing/2014/main" val="4222836415"/>
                  </a:ext>
                </a:extLst>
              </a:tr>
              <a:tr h="2117231">
                <a:tc>
                  <a:txBody>
                    <a:bodyPr/>
                    <a:lstStyle/>
                    <a:p>
                      <a:r>
                        <a:rPr lang="en-US" sz="1400" dirty="0">
                          <a:latin typeface="Merriweather" pitchFamily="2" charset="77"/>
                        </a:rPr>
                        <a:t>Vigilance and hypervigilance cause hyper focus on the negative; filter out “good” as unnecessary for survival </a:t>
                      </a:r>
                    </a:p>
                  </a:txBody>
                  <a:tcPr>
                    <a:gradFill flip="none" rotWithShape="1">
                      <a:gsLst>
                        <a:gs pos="0">
                          <a:srgbClr val="97D700">
                            <a:tint val="66000"/>
                            <a:satMod val="160000"/>
                          </a:srgbClr>
                        </a:gs>
                        <a:gs pos="50000">
                          <a:srgbClr val="97D700">
                            <a:tint val="44500"/>
                            <a:satMod val="160000"/>
                          </a:srgbClr>
                        </a:gs>
                        <a:gs pos="100000">
                          <a:srgbClr val="97D700">
                            <a:tint val="23500"/>
                            <a:satMod val="160000"/>
                          </a:srgbClr>
                        </a:gs>
                      </a:gsLst>
                      <a:lin ang="5400000" scaled="1"/>
                      <a:tileRect/>
                    </a:gradFill>
                  </a:tcPr>
                </a:tc>
                <a:tc>
                  <a:txBody>
                    <a:bodyPr/>
                    <a:lstStyle/>
                    <a:p>
                      <a:r>
                        <a:rPr lang="en-US" sz="1400" dirty="0">
                          <a:latin typeface="Merriweather" pitchFamily="2" charset="77"/>
                        </a:rPr>
                        <a:t>Necessity of custody and control of mass number; inability to see the individual</a:t>
                      </a:r>
                    </a:p>
                  </a:txBody>
                  <a:tcPr>
                    <a:gradFill flip="none" rotWithShape="1">
                      <a:gsLst>
                        <a:gs pos="0">
                          <a:srgbClr val="97D700">
                            <a:tint val="66000"/>
                            <a:satMod val="160000"/>
                          </a:srgbClr>
                        </a:gs>
                        <a:gs pos="50000">
                          <a:srgbClr val="97D700">
                            <a:tint val="44500"/>
                            <a:satMod val="160000"/>
                          </a:srgbClr>
                        </a:gs>
                        <a:gs pos="100000">
                          <a:srgbClr val="97D700">
                            <a:tint val="23500"/>
                            <a:satMod val="160000"/>
                          </a:srgbClr>
                        </a:gs>
                      </a:gsLst>
                      <a:lin ang="5400000" scaled="1"/>
                      <a:tileRect/>
                    </a:gradFill>
                  </a:tcPr>
                </a:tc>
                <a:tc>
                  <a:txBody>
                    <a:bodyPr/>
                    <a:lstStyle/>
                    <a:p>
                      <a:r>
                        <a:rPr lang="en-US" sz="1400" dirty="0">
                          <a:latin typeface="Merriweather" pitchFamily="2" charset="77"/>
                        </a:rPr>
                        <a:t>Power roles cause a decrease in empathy</a:t>
                      </a:r>
                    </a:p>
                  </a:txBody>
                  <a:tcPr>
                    <a:gradFill flip="none" rotWithShape="1">
                      <a:gsLst>
                        <a:gs pos="0">
                          <a:srgbClr val="97D700">
                            <a:tint val="66000"/>
                            <a:satMod val="160000"/>
                          </a:srgbClr>
                        </a:gs>
                        <a:gs pos="50000">
                          <a:srgbClr val="97D700">
                            <a:tint val="44500"/>
                            <a:satMod val="160000"/>
                          </a:srgbClr>
                        </a:gs>
                        <a:gs pos="100000">
                          <a:srgbClr val="97D700">
                            <a:tint val="23500"/>
                            <a:satMod val="160000"/>
                          </a:srgbClr>
                        </a:gs>
                      </a:gsLst>
                      <a:lin ang="5400000" scaled="1"/>
                      <a:tileRect/>
                    </a:gradFill>
                  </a:tcPr>
                </a:tc>
                <a:tc>
                  <a:txBody>
                    <a:bodyPr/>
                    <a:lstStyle/>
                    <a:p>
                      <a:r>
                        <a:rPr lang="en-US" sz="1400" dirty="0">
                          <a:latin typeface="Merriweather" pitchFamily="2" charset="77"/>
                        </a:rPr>
                        <a:t>Social reinforcement to treat and see them this way</a:t>
                      </a:r>
                    </a:p>
                  </a:txBody>
                  <a:tcPr>
                    <a:gradFill flip="none" rotWithShape="1">
                      <a:gsLst>
                        <a:gs pos="0">
                          <a:srgbClr val="97D700">
                            <a:tint val="66000"/>
                            <a:satMod val="160000"/>
                          </a:srgbClr>
                        </a:gs>
                        <a:gs pos="50000">
                          <a:srgbClr val="97D700">
                            <a:tint val="44500"/>
                            <a:satMod val="160000"/>
                          </a:srgbClr>
                        </a:gs>
                        <a:gs pos="100000">
                          <a:srgbClr val="97D700">
                            <a:tint val="23500"/>
                            <a:satMod val="160000"/>
                          </a:srgbClr>
                        </a:gs>
                      </a:gsLst>
                      <a:lin ang="5400000" scaled="1"/>
                      <a:tileRect/>
                    </a:gradFill>
                  </a:tcPr>
                </a:tc>
                <a:extLst>
                  <a:ext uri="{0D108BD9-81ED-4DB2-BD59-A6C34878D82A}">
                    <a16:rowId xmlns:a16="http://schemas.microsoft.com/office/drawing/2014/main" val="3799579227"/>
                  </a:ext>
                </a:extLst>
              </a:tr>
            </a:tbl>
          </a:graphicData>
        </a:graphic>
      </p:graphicFrame>
    </p:spTree>
    <p:extLst>
      <p:ext uri="{BB962C8B-B14F-4D97-AF65-F5344CB8AC3E}">
        <p14:creationId xmlns:p14="http://schemas.microsoft.com/office/powerpoint/2010/main" val="2219863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450629"/>
            <a:ext cx="11506200" cy="1042593"/>
          </a:xfrm>
          <a:prstGeom prst="rect">
            <a:avLst/>
          </a:prstGeom>
          <a:noFill/>
        </p:spPr>
        <p:txBody>
          <a:bodyPr wrap="square">
            <a:spAutoFit/>
          </a:bodyPr>
          <a:lstStyle/>
          <a:p>
            <a:pPr>
              <a:lnSpc>
                <a:spcPts val="7000"/>
              </a:lnSpc>
            </a:pPr>
            <a:r>
              <a:rPr lang="en-US" sz="6600" b="1" i="0" dirty="0">
                <a:solidFill>
                  <a:srgbClr val="97D700"/>
                </a:solidFill>
                <a:latin typeface="Bebas Neue Bold" pitchFamily="2" charset="77"/>
              </a:rPr>
              <a:t>THE GOOD OF A REHABILITATIVE MINDSET</a:t>
            </a:r>
          </a:p>
        </p:txBody>
      </p:sp>
      <p:sp>
        <p:nvSpPr>
          <p:cNvPr id="5" name="TextBox 4">
            <a:extLst>
              <a:ext uri="{FF2B5EF4-FFF2-40B4-BE49-F238E27FC236}">
                <a16:creationId xmlns:a16="http://schemas.microsoft.com/office/drawing/2014/main" id="{45D737FC-EDC6-F14C-BA9A-5C7EDB3E1A7E}"/>
              </a:ext>
            </a:extLst>
          </p:cNvPr>
          <p:cNvSpPr txBox="1"/>
          <p:nvPr/>
        </p:nvSpPr>
        <p:spPr>
          <a:xfrm>
            <a:off x="1676400" y="1524000"/>
            <a:ext cx="9677400" cy="1631216"/>
          </a:xfrm>
          <a:prstGeom prst="rect">
            <a:avLst/>
          </a:prstGeom>
          <a:noFill/>
        </p:spPr>
        <p:txBody>
          <a:bodyPr wrap="square" rtlCol="0">
            <a:spAutoFit/>
          </a:bodyPr>
          <a:lstStyle/>
          <a:p>
            <a:r>
              <a:rPr lang="en-US" sz="2000" dirty="0">
                <a:solidFill>
                  <a:srgbClr val="282828"/>
                </a:solidFill>
                <a:latin typeface="Merriweather" pitchFamily="2" charset="77"/>
              </a:rPr>
              <a:t>Desiring and investing in the recovery of offenders promotes a mindset of goodwill</a:t>
            </a:r>
          </a:p>
          <a:p>
            <a:endParaRPr lang="en-US" sz="2000" dirty="0">
              <a:solidFill>
                <a:srgbClr val="282828"/>
              </a:solidFill>
              <a:latin typeface="Merriweather" pitchFamily="2" charset="77"/>
            </a:endParaRPr>
          </a:p>
          <a:p>
            <a:endParaRPr lang="en-US" sz="2000" dirty="0">
              <a:solidFill>
                <a:srgbClr val="282828"/>
              </a:solidFill>
              <a:latin typeface="Merriweather" pitchFamily="2" charset="77"/>
            </a:endParaRPr>
          </a:p>
          <a:p>
            <a:endParaRPr lang="en-US" sz="2000" dirty="0">
              <a:solidFill>
                <a:srgbClr val="282828"/>
              </a:solidFill>
              <a:latin typeface="Merriweather" pitchFamily="2" charset="77"/>
            </a:endParaRPr>
          </a:p>
        </p:txBody>
      </p:sp>
      <p:sp>
        <p:nvSpPr>
          <p:cNvPr id="6" name="TextBox 5">
            <a:extLst>
              <a:ext uri="{FF2B5EF4-FFF2-40B4-BE49-F238E27FC236}">
                <a16:creationId xmlns:a16="http://schemas.microsoft.com/office/drawing/2014/main" id="{71ADEEEB-639A-1343-BF3E-71765E1DCEE1}"/>
              </a:ext>
            </a:extLst>
          </p:cNvPr>
          <p:cNvSpPr txBox="1"/>
          <p:nvPr/>
        </p:nvSpPr>
        <p:spPr>
          <a:xfrm>
            <a:off x="1676400" y="3787914"/>
            <a:ext cx="10134600" cy="400110"/>
          </a:xfrm>
          <a:prstGeom prst="rect">
            <a:avLst/>
          </a:prstGeom>
          <a:noFill/>
        </p:spPr>
        <p:txBody>
          <a:bodyPr wrap="square" rtlCol="0">
            <a:spAutoFit/>
          </a:bodyPr>
          <a:lstStyle/>
          <a:p>
            <a:r>
              <a:rPr lang="en-US" sz="2000" dirty="0">
                <a:solidFill>
                  <a:srgbClr val="282828"/>
                </a:solidFill>
                <a:latin typeface="Merriweather" pitchFamily="2" charset="77"/>
              </a:rPr>
              <a:t>This is actively working against the brain’s survival default of a negative bias</a:t>
            </a:r>
          </a:p>
        </p:txBody>
      </p:sp>
      <p:sp>
        <p:nvSpPr>
          <p:cNvPr id="8" name="TextBox 7">
            <a:extLst>
              <a:ext uri="{FF2B5EF4-FFF2-40B4-BE49-F238E27FC236}">
                <a16:creationId xmlns:a16="http://schemas.microsoft.com/office/drawing/2014/main" id="{54D7E249-F8D3-8942-80CA-A68FC81083C9}"/>
              </a:ext>
            </a:extLst>
          </p:cNvPr>
          <p:cNvSpPr txBox="1"/>
          <p:nvPr/>
        </p:nvSpPr>
        <p:spPr>
          <a:xfrm>
            <a:off x="1679448" y="4470737"/>
            <a:ext cx="10131552" cy="707886"/>
          </a:xfrm>
          <a:prstGeom prst="rect">
            <a:avLst/>
          </a:prstGeom>
          <a:noFill/>
        </p:spPr>
        <p:txBody>
          <a:bodyPr wrap="square" rtlCol="0">
            <a:spAutoFit/>
          </a:bodyPr>
          <a:lstStyle/>
          <a:p>
            <a:r>
              <a:rPr lang="en-US" sz="2000" dirty="0">
                <a:solidFill>
                  <a:srgbClr val="282828"/>
                </a:solidFill>
                <a:latin typeface="Merriweather" pitchFamily="2" charset="77"/>
              </a:rPr>
              <a:t>This also works against the negative framework of vigilance (we find what we are expecting to find).</a:t>
            </a:r>
          </a:p>
        </p:txBody>
      </p:sp>
      <p:pic>
        <p:nvPicPr>
          <p:cNvPr id="10" name="Picture 9" descr="A green and black logo&#10;&#10;Description automatically generated">
            <a:extLst>
              <a:ext uri="{FF2B5EF4-FFF2-40B4-BE49-F238E27FC236}">
                <a16:creationId xmlns:a16="http://schemas.microsoft.com/office/drawing/2014/main" id="{666DC378-D586-75A1-8B1E-B9AAD0254B30}"/>
              </a:ext>
            </a:extLst>
          </p:cNvPr>
          <p:cNvPicPr>
            <a:picLocks noChangeAspect="1"/>
          </p:cNvPicPr>
          <p:nvPr/>
        </p:nvPicPr>
        <p:blipFill>
          <a:blip r:embed="rId2"/>
          <a:stretch>
            <a:fillRect/>
          </a:stretch>
        </p:blipFill>
        <p:spPr>
          <a:xfrm>
            <a:off x="1117600" y="4515822"/>
            <a:ext cx="406400" cy="35560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2104066E-38C5-90C0-0CC0-C14714EDE809}"/>
              </a:ext>
            </a:extLst>
          </p:cNvPr>
          <p:cNvPicPr>
            <a:picLocks noChangeAspect="1"/>
          </p:cNvPicPr>
          <p:nvPr/>
        </p:nvPicPr>
        <p:blipFill>
          <a:blip r:embed="rId3"/>
          <a:stretch>
            <a:fillRect/>
          </a:stretch>
        </p:blipFill>
        <p:spPr>
          <a:xfrm>
            <a:off x="1117600" y="1625600"/>
            <a:ext cx="406400" cy="355600"/>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593E8054-0B69-104E-0D08-679D7C839A4B}"/>
              </a:ext>
            </a:extLst>
          </p:cNvPr>
          <p:cNvPicPr>
            <a:picLocks noChangeAspect="1"/>
          </p:cNvPicPr>
          <p:nvPr/>
        </p:nvPicPr>
        <p:blipFill>
          <a:blip r:embed="rId4"/>
          <a:stretch>
            <a:fillRect/>
          </a:stretch>
        </p:blipFill>
        <p:spPr>
          <a:xfrm>
            <a:off x="1130300" y="3796268"/>
            <a:ext cx="393700" cy="355600"/>
          </a:xfrm>
          <a:prstGeom prst="rect">
            <a:avLst/>
          </a:prstGeom>
        </p:spPr>
      </p:pic>
      <p:sp>
        <p:nvSpPr>
          <p:cNvPr id="4" name="TextBox 3">
            <a:extLst>
              <a:ext uri="{FF2B5EF4-FFF2-40B4-BE49-F238E27FC236}">
                <a16:creationId xmlns:a16="http://schemas.microsoft.com/office/drawing/2014/main" id="{BB47B146-0BA2-AD91-3325-89479E118076}"/>
              </a:ext>
            </a:extLst>
          </p:cNvPr>
          <p:cNvSpPr txBox="1"/>
          <p:nvPr/>
        </p:nvSpPr>
        <p:spPr>
          <a:xfrm>
            <a:off x="2438400" y="2286000"/>
            <a:ext cx="9372600" cy="1585049"/>
          </a:xfrm>
          <a:prstGeom prst="rect">
            <a:avLst/>
          </a:prstGeom>
          <a:noFill/>
        </p:spPr>
        <p:txBody>
          <a:bodyPr wrap="square" rtlCol="0">
            <a:spAutoFit/>
          </a:bodyPr>
          <a:lstStyle/>
          <a:p>
            <a:r>
              <a:rPr lang="en-US" sz="1600" dirty="0">
                <a:solidFill>
                  <a:srgbClr val="282828"/>
                </a:solidFill>
                <a:latin typeface="Merriweather" pitchFamily="2" charset="77"/>
              </a:rPr>
              <a:t>Promotes wellbeing and provides sense of purpose and encourages empathy</a:t>
            </a:r>
          </a:p>
          <a:p>
            <a:endParaRPr lang="en-US" sz="900" dirty="0">
              <a:solidFill>
                <a:srgbClr val="282828"/>
              </a:solidFill>
              <a:latin typeface="Merriweather" pitchFamily="2" charset="77"/>
            </a:endParaRPr>
          </a:p>
          <a:p>
            <a:r>
              <a:rPr lang="en-US" sz="1600" dirty="0">
                <a:solidFill>
                  <a:srgbClr val="282828"/>
                </a:solidFill>
                <a:latin typeface="Merriweather" pitchFamily="2" charset="77"/>
              </a:rPr>
              <a:t>Creates team approach among security and treatment staff</a:t>
            </a:r>
          </a:p>
          <a:p>
            <a:endParaRPr lang="en-US" sz="900" dirty="0">
              <a:solidFill>
                <a:srgbClr val="282828"/>
              </a:solidFill>
              <a:latin typeface="Merriweather" pitchFamily="2" charset="77"/>
            </a:endParaRPr>
          </a:p>
          <a:p>
            <a:r>
              <a:rPr lang="en-US" sz="1600" dirty="0">
                <a:solidFill>
                  <a:srgbClr val="282828"/>
                </a:solidFill>
                <a:latin typeface="Merriweather" pitchFamily="2" charset="77"/>
              </a:rPr>
              <a:t>Working to see good overcome evil; promotes a sense of meaning in an environment of brokenness </a:t>
            </a:r>
          </a:p>
          <a:p>
            <a:endParaRPr lang="en-US" sz="1600" dirty="0">
              <a:solidFill>
                <a:srgbClr val="282828"/>
              </a:solidFill>
              <a:latin typeface="Merriweather" pitchFamily="2" charset="77"/>
            </a:endParaRPr>
          </a:p>
        </p:txBody>
      </p:sp>
      <p:pic>
        <p:nvPicPr>
          <p:cNvPr id="9" name="Picture 8" descr="A green and white logo&#10;&#10;Description automatically generated">
            <a:extLst>
              <a:ext uri="{FF2B5EF4-FFF2-40B4-BE49-F238E27FC236}">
                <a16:creationId xmlns:a16="http://schemas.microsoft.com/office/drawing/2014/main" id="{CC80DB1C-D649-EEFB-4C29-3A6A553687D2}"/>
              </a:ext>
            </a:extLst>
          </p:cNvPr>
          <p:cNvPicPr>
            <a:picLocks noChangeAspect="1"/>
          </p:cNvPicPr>
          <p:nvPr/>
        </p:nvPicPr>
        <p:blipFill>
          <a:blip r:embed="rId5"/>
          <a:stretch>
            <a:fillRect/>
          </a:stretch>
        </p:blipFill>
        <p:spPr>
          <a:xfrm>
            <a:off x="2025396" y="2316480"/>
            <a:ext cx="274320" cy="274320"/>
          </a:xfrm>
          <a:prstGeom prst="rect">
            <a:avLst/>
          </a:prstGeom>
        </p:spPr>
      </p:pic>
      <p:pic>
        <p:nvPicPr>
          <p:cNvPr id="14" name="Picture 13" descr="A green and white logo&#10;&#10;Description automatically generated">
            <a:extLst>
              <a:ext uri="{FF2B5EF4-FFF2-40B4-BE49-F238E27FC236}">
                <a16:creationId xmlns:a16="http://schemas.microsoft.com/office/drawing/2014/main" id="{F2A8E35D-0248-03FD-1EDC-09768D2BE86C}"/>
              </a:ext>
            </a:extLst>
          </p:cNvPr>
          <p:cNvPicPr>
            <a:picLocks noChangeAspect="1"/>
          </p:cNvPicPr>
          <p:nvPr/>
        </p:nvPicPr>
        <p:blipFill>
          <a:blip r:embed="rId5"/>
          <a:stretch>
            <a:fillRect/>
          </a:stretch>
        </p:blipFill>
        <p:spPr>
          <a:xfrm>
            <a:off x="2028952" y="2697480"/>
            <a:ext cx="274320" cy="274320"/>
          </a:xfrm>
          <a:prstGeom prst="rect">
            <a:avLst/>
          </a:prstGeom>
        </p:spPr>
      </p:pic>
      <p:pic>
        <p:nvPicPr>
          <p:cNvPr id="18" name="Picture 17" descr="A green and white logo&#10;&#10;Description automatically generated">
            <a:extLst>
              <a:ext uri="{FF2B5EF4-FFF2-40B4-BE49-F238E27FC236}">
                <a16:creationId xmlns:a16="http://schemas.microsoft.com/office/drawing/2014/main" id="{4599AF66-B1CB-F96D-9E75-025248F33819}"/>
              </a:ext>
            </a:extLst>
          </p:cNvPr>
          <p:cNvPicPr>
            <a:picLocks noChangeAspect="1"/>
          </p:cNvPicPr>
          <p:nvPr/>
        </p:nvPicPr>
        <p:blipFill>
          <a:blip r:embed="rId5"/>
          <a:stretch>
            <a:fillRect/>
          </a:stretch>
        </p:blipFill>
        <p:spPr>
          <a:xfrm>
            <a:off x="2025396" y="3129805"/>
            <a:ext cx="274320" cy="274320"/>
          </a:xfrm>
          <a:prstGeom prst="rect">
            <a:avLst/>
          </a:prstGeom>
        </p:spPr>
      </p:pic>
    </p:spTree>
    <p:extLst>
      <p:ext uri="{BB962C8B-B14F-4D97-AF65-F5344CB8AC3E}">
        <p14:creationId xmlns:p14="http://schemas.microsoft.com/office/powerpoint/2010/main" val="279314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roes">
            <a:hlinkClick r:id="" action="ppaction://media"/>
            <a:extLst>
              <a:ext uri="{FF2B5EF4-FFF2-40B4-BE49-F238E27FC236}">
                <a16:creationId xmlns:a16="http://schemas.microsoft.com/office/drawing/2014/main" id="{99583F90-E5E3-8A82-983B-5E2C87C816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52" y="0"/>
            <a:ext cx="12192000" cy="6858000"/>
          </a:xfrm>
          <a:prstGeom prst="rect">
            <a:avLst/>
          </a:prstGeom>
        </p:spPr>
      </p:pic>
    </p:spTree>
    <p:extLst>
      <p:ext uri="{BB962C8B-B14F-4D97-AF65-F5344CB8AC3E}">
        <p14:creationId xmlns:p14="http://schemas.microsoft.com/office/powerpoint/2010/main" val="19797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396228"/>
            <a:ext cx="7620000" cy="1971052"/>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Chaplain’s Role in Staff Wellness</a:t>
            </a:r>
          </a:p>
        </p:txBody>
      </p:sp>
      <p:sp>
        <p:nvSpPr>
          <p:cNvPr id="5" name="TextBox 4">
            <a:extLst>
              <a:ext uri="{FF2B5EF4-FFF2-40B4-BE49-F238E27FC236}">
                <a16:creationId xmlns:a16="http://schemas.microsoft.com/office/drawing/2014/main" id="{C22903C4-2C7A-1045-9DC5-58C4C85841A7}"/>
              </a:ext>
            </a:extLst>
          </p:cNvPr>
          <p:cNvSpPr txBox="1"/>
          <p:nvPr/>
        </p:nvSpPr>
        <p:spPr>
          <a:xfrm>
            <a:off x="2133600" y="3059560"/>
            <a:ext cx="4038600" cy="1631216"/>
          </a:xfrm>
          <a:prstGeom prst="rect">
            <a:avLst/>
          </a:prstGeom>
          <a:noFill/>
        </p:spPr>
        <p:txBody>
          <a:bodyPr wrap="square" rtlCol="0">
            <a:spAutoFit/>
          </a:bodyPr>
          <a:lstStyle/>
          <a:p>
            <a:r>
              <a:rPr lang="en-US" sz="2000" dirty="0">
                <a:latin typeface="Merriweather" pitchFamily="2" charset="77"/>
              </a:rPr>
              <a:t>1. Modelling and having the language to explain what you know intuitively: why a humanization approach is good for staff wellbeing</a:t>
            </a:r>
          </a:p>
        </p:txBody>
      </p:sp>
      <p:sp>
        <p:nvSpPr>
          <p:cNvPr id="6" name="TextBox 5">
            <a:extLst>
              <a:ext uri="{FF2B5EF4-FFF2-40B4-BE49-F238E27FC236}">
                <a16:creationId xmlns:a16="http://schemas.microsoft.com/office/drawing/2014/main" id="{822F5D91-BC4B-694A-8958-281A5405351C}"/>
              </a:ext>
            </a:extLst>
          </p:cNvPr>
          <p:cNvSpPr txBox="1"/>
          <p:nvPr/>
        </p:nvSpPr>
        <p:spPr>
          <a:xfrm>
            <a:off x="6248400" y="3059560"/>
            <a:ext cx="4038600" cy="1631216"/>
          </a:xfrm>
          <a:prstGeom prst="rect">
            <a:avLst/>
          </a:prstGeom>
          <a:noFill/>
        </p:spPr>
        <p:txBody>
          <a:bodyPr wrap="square" rtlCol="0">
            <a:spAutoFit/>
          </a:bodyPr>
          <a:lstStyle/>
          <a:p>
            <a:r>
              <a:rPr lang="en-US" sz="2000" dirty="0">
                <a:latin typeface="Merriweather" pitchFamily="2" charset="77"/>
                <a:cs typeface="Poppins" pitchFamily="2" charset="77"/>
              </a:rPr>
              <a:t>2. Mindful of the suffering among your coworkers; encouraging a therapeutic environment where struggles can be shared</a:t>
            </a:r>
          </a:p>
        </p:txBody>
      </p:sp>
      <p:pic>
        <p:nvPicPr>
          <p:cNvPr id="4" name="Picture 3" descr="A green and black logo&#10;&#10;Description automatically generated">
            <a:extLst>
              <a:ext uri="{FF2B5EF4-FFF2-40B4-BE49-F238E27FC236}">
                <a16:creationId xmlns:a16="http://schemas.microsoft.com/office/drawing/2014/main" id="{C9C7D13B-1C2F-7FA8-1A32-3E8DF19909E2}"/>
              </a:ext>
            </a:extLst>
          </p:cNvPr>
          <p:cNvPicPr>
            <a:picLocks noChangeAspect="1"/>
          </p:cNvPicPr>
          <p:nvPr/>
        </p:nvPicPr>
        <p:blipFill>
          <a:blip r:embed="rId3"/>
          <a:stretch>
            <a:fillRect/>
          </a:stretch>
        </p:blipFill>
        <p:spPr>
          <a:xfrm>
            <a:off x="2286000" y="2653160"/>
            <a:ext cx="406400" cy="406400"/>
          </a:xfrm>
          <a:prstGeom prst="rect">
            <a:avLst/>
          </a:prstGeom>
        </p:spPr>
      </p:pic>
      <p:pic>
        <p:nvPicPr>
          <p:cNvPr id="10" name="Picture 9" descr="A green and black logo&#10;&#10;Description automatically generated">
            <a:extLst>
              <a:ext uri="{FF2B5EF4-FFF2-40B4-BE49-F238E27FC236}">
                <a16:creationId xmlns:a16="http://schemas.microsoft.com/office/drawing/2014/main" id="{64BF8430-E884-9B50-D6FE-ED568D91EA1C}"/>
              </a:ext>
            </a:extLst>
          </p:cNvPr>
          <p:cNvPicPr>
            <a:picLocks noChangeAspect="1"/>
          </p:cNvPicPr>
          <p:nvPr/>
        </p:nvPicPr>
        <p:blipFill>
          <a:blip r:embed="rId3"/>
          <a:stretch>
            <a:fillRect/>
          </a:stretch>
        </p:blipFill>
        <p:spPr>
          <a:xfrm>
            <a:off x="6374008" y="2653160"/>
            <a:ext cx="406400" cy="406400"/>
          </a:xfrm>
          <a:prstGeom prst="rect">
            <a:avLst/>
          </a:prstGeom>
        </p:spPr>
      </p:pic>
    </p:spTree>
    <p:extLst>
      <p:ext uri="{BB962C8B-B14F-4D97-AF65-F5344CB8AC3E}">
        <p14:creationId xmlns:p14="http://schemas.microsoft.com/office/powerpoint/2010/main" val="1214579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289560" y="533400"/>
            <a:ext cx="7239000" cy="1073371"/>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MLK, JR. 1963</a:t>
            </a:r>
          </a:p>
        </p:txBody>
      </p:sp>
      <p:sp>
        <p:nvSpPr>
          <p:cNvPr id="7" name="TextBox 6">
            <a:extLst>
              <a:ext uri="{FF2B5EF4-FFF2-40B4-BE49-F238E27FC236}">
                <a16:creationId xmlns:a16="http://schemas.microsoft.com/office/drawing/2014/main" id="{1E5B5896-6DC3-C94B-B9B0-F47AC86FC343}"/>
              </a:ext>
            </a:extLst>
          </p:cNvPr>
          <p:cNvSpPr txBox="1"/>
          <p:nvPr/>
        </p:nvSpPr>
        <p:spPr>
          <a:xfrm>
            <a:off x="2286000" y="2057400"/>
            <a:ext cx="7391400" cy="1015663"/>
          </a:xfrm>
          <a:prstGeom prst="rect">
            <a:avLst/>
          </a:prstGeom>
          <a:noFill/>
        </p:spPr>
        <p:txBody>
          <a:bodyPr wrap="square" rtlCol="0">
            <a:spAutoFit/>
          </a:bodyPr>
          <a:lstStyle/>
          <a:p>
            <a:r>
              <a:rPr lang="en-US" sz="2000" dirty="0">
                <a:latin typeface="Merriweather" pitchFamily="2" charset="77"/>
              </a:rPr>
              <a:t>Darkness cannot drive out darkness, </a:t>
            </a:r>
          </a:p>
          <a:p>
            <a:pPr algn="r"/>
            <a:r>
              <a:rPr lang="en-US" sz="2000" dirty="0">
                <a:latin typeface="Merriweather" pitchFamily="2" charset="77"/>
              </a:rPr>
              <a:t>only light can do that.</a:t>
            </a:r>
          </a:p>
          <a:p>
            <a:endParaRPr lang="en-US" sz="2000" dirty="0">
              <a:latin typeface="Merriweather" pitchFamily="2" charset="77"/>
            </a:endParaRPr>
          </a:p>
        </p:txBody>
      </p:sp>
      <p:sp>
        <p:nvSpPr>
          <p:cNvPr id="5" name="TextBox 4">
            <a:extLst>
              <a:ext uri="{FF2B5EF4-FFF2-40B4-BE49-F238E27FC236}">
                <a16:creationId xmlns:a16="http://schemas.microsoft.com/office/drawing/2014/main" id="{69B8F80C-1064-2B43-ABCE-B2D1DB6438D0}"/>
              </a:ext>
            </a:extLst>
          </p:cNvPr>
          <p:cNvSpPr txBox="1"/>
          <p:nvPr/>
        </p:nvSpPr>
        <p:spPr>
          <a:xfrm>
            <a:off x="2857500" y="4038600"/>
            <a:ext cx="6248400" cy="1015663"/>
          </a:xfrm>
          <a:prstGeom prst="rect">
            <a:avLst/>
          </a:prstGeom>
          <a:noFill/>
        </p:spPr>
        <p:txBody>
          <a:bodyPr wrap="square" rtlCol="0">
            <a:spAutoFit/>
          </a:bodyPr>
          <a:lstStyle/>
          <a:p>
            <a:r>
              <a:rPr lang="en-US" sz="2000" dirty="0">
                <a:latin typeface="Merriweather" pitchFamily="2" charset="77"/>
              </a:rPr>
              <a:t>Hate cannot drive out hate, </a:t>
            </a:r>
          </a:p>
          <a:p>
            <a:pPr algn="r"/>
            <a:r>
              <a:rPr lang="en-US" sz="2000" dirty="0">
                <a:latin typeface="Merriweather" pitchFamily="2" charset="77"/>
              </a:rPr>
              <a:t>only love can do that.</a:t>
            </a:r>
          </a:p>
          <a:p>
            <a:endParaRPr lang="en-US" sz="2000" dirty="0">
              <a:latin typeface="Merriweather" pitchFamily="2" charset="77"/>
            </a:endParaRPr>
          </a:p>
        </p:txBody>
      </p:sp>
    </p:spTree>
    <p:extLst>
      <p:ext uri="{BB962C8B-B14F-4D97-AF65-F5344CB8AC3E}">
        <p14:creationId xmlns:p14="http://schemas.microsoft.com/office/powerpoint/2010/main" val="2158059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2927E44-302A-1448-960C-CE213FEC5CD5}"/>
              </a:ext>
            </a:extLst>
          </p:cNvPr>
          <p:cNvSpPr/>
          <p:nvPr/>
        </p:nvSpPr>
        <p:spPr>
          <a:xfrm>
            <a:off x="0" y="0"/>
            <a:ext cx="12192000" cy="6858000"/>
          </a:xfrm>
          <a:prstGeom prst="rect">
            <a:avLst/>
          </a:prstGeom>
          <a:solidFill>
            <a:srgbClr val="97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AA7A637-E6D2-1B4E-8EA9-D6CF1821162B}"/>
              </a:ext>
            </a:extLst>
          </p:cNvPr>
          <p:cNvSpPr txBox="1"/>
          <p:nvPr/>
        </p:nvSpPr>
        <p:spPr>
          <a:xfrm>
            <a:off x="228600" y="2286000"/>
            <a:ext cx="7239000" cy="1246495"/>
          </a:xfrm>
          <a:prstGeom prst="rect">
            <a:avLst/>
          </a:prstGeom>
          <a:noFill/>
        </p:spPr>
        <p:txBody>
          <a:bodyPr wrap="square">
            <a:spAutoFit/>
          </a:bodyPr>
          <a:lstStyle/>
          <a:p>
            <a:pPr>
              <a:lnSpc>
                <a:spcPts val="7000"/>
              </a:lnSpc>
            </a:pPr>
            <a:r>
              <a:rPr lang="en-US" sz="12500" b="1" dirty="0">
                <a:ln w="3175">
                  <a:solidFill>
                    <a:schemeClr val="tx1"/>
                  </a:solidFill>
                </a:ln>
                <a:solidFill>
                  <a:schemeClr val="bg1"/>
                </a:solidFill>
                <a:latin typeface="Bebas Neue Bold" pitchFamily="2" charset="77"/>
              </a:rPr>
              <a:t>Thank you</a:t>
            </a:r>
            <a:r>
              <a:rPr lang="en-US" sz="12500" b="1" dirty="0">
                <a:solidFill>
                  <a:srgbClr val="282828"/>
                </a:solidFill>
                <a:latin typeface="Bebas Neue Bold" pitchFamily="2" charset="77"/>
              </a:rPr>
              <a:t>!</a:t>
            </a:r>
            <a:endParaRPr lang="en-US" sz="12500" b="1" i="0" dirty="0">
              <a:solidFill>
                <a:srgbClr val="282828"/>
              </a:solidFill>
              <a:latin typeface="Bebas Neue Bold" pitchFamily="2" charset="77"/>
            </a:endParaRPr>
          </a:p>
        </p:txBody>
      </p:sp>
      <p:sp>
        <p:nvSpPr>
          <p:cNvPr id="2" name="TextBox 1">
            <a:extLst>
              <a:ext uri="{FF2B5EF4-FFF2-40B4-BE49-F238E27FC236}">
                <a16:creationId xmlns:a16="http://schemas.microsoft.com/office/drawing/2014/main" id="{70E582CC-2D50-DF46-9EE9-B738E00D3C21}"/>
              </a:ext>
            </a:extLst>
          </p:cNvPr>
          <p:cNvSpPr txBox="1"/>
          <p:nvPr/>
        </p:nvSpPr>
        <p:spPr>
          <a:xfrm>
            <a:off x="304799" y="5039261"/>
            <a:ext cx="5636661" cy="1077218"/>
          </a:xfrm>
          <a:prstGeom prst="rect">
            <a:avLst/>
          </a:prstGeom>
          <a:noFill/>
        </p:spPr>
        <p:txBody>
          <a:bodyPr wrap="square" rtlCol="0">
            <a:spAutoFit/>
          </a:bodyPr>
          <a:lstStyle/>
          <a:p>
            <a:pPr>
              <a:spcAft>
                <a:spcPts val="1200"/>
              </a:spcAft>
            </a:pPr>
            <a:r>
              <a:rPr lang="en-US" dirty="0" err="1">
                <a:solidFill>
                  <a:srgbClr val="282828"/>
                </a:solidFill>
                <a:latin typeface="Poppins" pitchFamily="2" charset="77"/>
                <a:cs typeface="Poppins" pitchFamily="2" charset="77"/>
              </a:rPr>
              <a:t>kristimilleranderson@gmail.com</a:t>
            </a:r>
            <a:endParaRPr lang="en-US" dirty="0">
              <a:solidFill>
                <a:srgbClr val="282828"/>
              </a:solidFill>
              <a:latin typeface="Poppins" pitchFamily="2" charset="77"/>
              <a:cs typeface="Poppins" pitchFamily="2" charset="77"/>
            </a:endParaRPr>
          </a:p>
          <a:p>
            <a:r>
              <a:rPr lang="en-US" dirty="0">
                <a:solidFill>
                  <a:srgbClr val="282828"/>
                </a:solidFill>
                <a:latin typeface="Poppins" pitchFamily="2" charset="77"/>
                <a:cs typeface="Poppins" pitchFamily="2" charset="77"/>
              </a:rPr>
              <a:t>225.439.0019</a:t>
            </a:r>
          </a:p>
          <a:p>
            <a:endParaRPr lang="en-US" dirty="0">
              <a:solidFill>
                <a:srgbClr val="282828"/>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ECD7545F-E5CE-9D48-A571-4C1AB947BE2A}"/>
              </a:ext>
            </a:extLst>
          </p:cNvPr>
          <p:cNvSpPr txBox="1"/>
          <p:nvPr/>
        </p:nvSpPr>
        <p:spPr>
          <a:xfrm>
            <a:off x="10442121" y="-367393"/>
            <a:ext cx="184731" cy="369332"/>
          </a:xfrm>
          <a:prstGeom prst="rect">
            <a:avLst/>
          </a:prstGeom>
          <a:noFill/>
        </p:spPr>
        <p:txBody>
          <a:bodyPr wrap="none" rtlCol="0">
            <a:spAutoFit/>
          </a:bodyPr>
          <a:lstStyle/>
          <a:p>
            <a:endParaRPr lang="en-US" dirty="0"/>
          </a:p>
        </p:txBody>
      </p:sp>
      <p:pic>
        <p:nvPicPr>
          <p:cNvPr id="9" name="Picture 8" descr="A picture containing text, clipart&#10;&#10;Description automatically generated">
            <a:extLst>
              <a:ext uri="{FF2B5EF4-FFF2-40B4-BE49-F238E27FC236}">
                <a16:creationId xmlns:a16="http://schemas.microsoft.com/office/drawing/2014/main" id="{7B53E615-9BF9-E945-A7FF-9690614B1C9E}"/>
              </a:ext>
            </a:extLst>
          </p:cNvPr>
          <p:cNvPicPr>
            <a:picLocks noChangeAspect="1"/>
          </p:cNvPicPr>
          <p:nvPr/>
        </p:nvPicPr>
        <p:blipFill>
          <a:blip r:embed="rId3"/>
          <a:stretch>
            <a:fillRect/>
          </a:stretch>
        </p:blipFill>
        <p:spPr>
          <a:xfrm>
            <a:off x="296636" y="4023254"/>
            <a:ext cx="2979964" cy="819490"/>
          </a:xfrm>
          <a:prstGeom prst="rect">
            <a:avLst/>
          </a:prstGeom>
        </p:spPr>
      </p:pic>
      <p:pic>
        <p:nvPicPr>
          <p:cNvPr id="3" name="Picture 2" descr="A black and white logo&#10;&#10;Description automatically generated">
            <a:extLst>
              <a:ext uri="{FF2B5EF4-FFF2-40B4-BE49-F238E27FC236}">
                <a16:creationId xmlns:a16="http://schemas.microsoft.com/office/drawing/2014/main" id="{6433A236-3F70-50DB-C258-C5D63BB4DEE9}"/>
              </a:ext>
            </a:extLst>
          </p:cNvPr>
          <p:cNvPicPr>
            <a:picLocks noChangeAspect="1"/>
          </p:cNvPicPr>
          <p:nvPr/>
        </p:nvPicPr>
        <p:blipFill>
          <a:blip r:embed="rId4"/>
          <a:stretch>
            <a:fillRect/>
          </a:stretch>
        </p:blipFill>
        <p:spPr>
          <a:xfrm>
            <a:off x="381000" y="394826"/>
            <a:ext cx="3028000" cy="976774"/>
          </a:xfrm>
          <a:prstGeom prst="rect">
            <a:avLst/>
          </a:prstGeom>
        </p:spPr>
      </p:pic>
      <p:sp>
        <p:nvSpPr>
          <p:cNvPr id="5" name="TextBox 4">
            <a:extLst>
              <a:ext uri="{FF2B5EF4-FFF2-40B4-BE49-F238E27FC236}">
                <a16:creationId xmlns:a16="http://schemas.microsoft.com/office/drawing/2014/main" id="{CB3B32F4-2B94-B1D3-273D-ACED95527DC5}"/>
              </a:ext>
            </a:extLst>
          </p:cNvPr>
          <p:cNvSpPr txBox="1"/>
          <p:nvPr/>
        </p:nvSpPr>
        <p:spPr>
          <a:xfrm>
            <a:off x="304800" y="6239590"/>
            <a:ext cx="5638800" cy="246221"/>
          </a:xfrm>
          <a:prstGeom prst="rect">
            <a:avLst/>
          </a:prstGeom>
          <a:noFill/>
        </p:spPr>
        <p:txBody>
          <a:bodyPr wrap="square" rtlCol="0">
            <a:spAutoFit/>
          </a:bodyPr>
          <a:lstStyle/>
          <a:p>
            <a:r>
              <a:rPr lang="en-US" sz="1000" b="0" i="0" dirty="0">
                <a:solidFill>
                  <a:srgbClr val="282828"/>
                </a:solidFill>
                <a:latin typeface="Poppins Light" pitchFamily="2" charset="77"/>
                <a:cs typeface="Poppins Light" pitchFamily="2" charset="77"/>
              </a:rPr>
              <a:t>Kristi Miller Anderson, PhD</a:t>
            </a:r>
          </a:p>
        </p:txBody>
      </p:sp>
    </p:spTree>
    <p:extLst>
      <p:ext uri="{BB962C8B-B14F-4D97-AF65-F5344CB8AC3E}">
        <p14:creationId xmlns:p14="http://schemas.microsoft.com/office/powerpoint/2010/main" val="4174293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1246066"/>
            <a:ext cx="3967480" cy="2868734"/>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Overview</a:t>
            </a:r>
          </a:p>
          <a:p>
            <a:pPr>
              <a:lnSpc>
                <a:spcPts val="7000"/>
              </a:lnSpc>
            </a:pPr>
            <a:r>
              <a:rPr lang="en-US" sz="8000" b="1" dirty="0">
                <a:solidFill>
                  <a:srgbClr val="97D700"/>
                </a:solidFill>
                <a:latin typeface="Bebas Neue Bold" pitchFamily="2" charset="77"/>
              </a:rPr>
              <a:t>Of</a:t>
            </a:r>
          </a:p>
          <a:p>
            <a:pPr>
              <a:lnSpc>
                <a:spcPts val="7000"/>
              </a:lnSpc>
            </a:pPr>
            <a:r>
              <a:rPr lang="en-US" sz="8000" b="1" i="0" dirty="0">
                <a:solidFill>
                  <a:srgbClr val="97D700"/>
                </a:solidFill>
                <a:latin typeface="Bebas Neue Bold" pitchFamily="2" charset="77"/>
              </a:rPr>
              <a:t>Sessions</a:t>
            </a:r>
          </a:p>
        </p:txBody>
      </p:sp>
      <p:sp>
        <p:nvSpPr>
          <p:cNvPr id="5" name="TextBox 4">
            <a:extLst>
              <a:ext uri="{FF2B5EF4-FFF2-40B4-BE49-F238E27FC236}">
                <a16:creationId xmlns:a16="http://schemas.microsoft.com/office/drawing/2014/main" id="{45D737FC-EDC6-F14C-BA9A-5C7EDB3E1A7E}"/>
              </a:ext>
            </a:extLst>
          </p:cNvPr>
          <p:cNvSpPr txBox="1"/>
          <p:nvPr/>
        </p:nvSpPr>
        <p:spPr>
          <a:xfrm>
            <a:off x="6172200" y="914400"/>
            <a:ext cx="5715000" cy="707886"/>
          </a:xfrm>
          <a:prstGeom prst="rect">
            <a:avLst/>
          </a:prstGeom>
          <a:noFill/>
        </p:spPr>
        <p:txBody>
          <a:bodyPr wrap="square" rtlCol="0">
            <a:spAutoFit/>
          </a:bodyPr>
          <a:lstStyle/>
          <a:p>
            <a:r>
              <a:rPr lang="en-US" sz="2000" b="1" dirty="0">
                <a:solidFill>
                  <a:schemeClr val="bg2">
                    <a:lumMod val="50000"/>
                  </a:schemeClr>
                </a:solidFill>
                <a:latin typeface="Merriweather" pitchFamily="2" charset="77"/>
              </a:rPr>
              <a:t>Correctional Staff Wellness:</a:t>
            </a:r>
          </a:p>
          <a:p>
            <a:r>
              <a:rPr lang="en-US" sz="2000" b="1" dirty="0">
                <a:solidFill>
                  <a:schemeClr val="bg2">
                    <a:lumMod val="50000"/>
                  </a:schemeClr>
                </a:solidFill>
                <a:latin typeface="Merriweather" pitchFamily="2" charset="77"/>
              </a:rPr>
              <a:t>A Look Within</a:t>
            </a:r>
          </a:p>
        </p:txBody>
      </p:sp>
      <p:sp>
        <p:nvSpPr>
          <p:cNvPr id="6" name="TextBox 5">
            <a:extLst>
              <a:ext uri="{FF2B5EF4-FFF2-40B4-BE49-F238E27FC236}">
                <a16:creationId xmlns:a16="http://schemas.microsoft.com/office/drawing/2014/main" id="{71ADEEEB-639A-1343-BF3E-71765E1DCEE1}"/>
              </a:ext>
            </a:extLst>
          </p:cNvPr>
          <p:cNvSpPr txBox="1"/>
          <p:nvPr/>
        </p:nvSpPr>
        <p:spPr>
          <a:xfrm>
            <a:off x="6172200" y="2049046"/>
            <a:ext cx="5715000" cy="707886"/>
          </a:xfrm>
          <a:prstGeom prst="rect">
            <a:avLst/>
          </a:prstGeom>
          <a:noFill/>
        </p:spPr>
        <p:txBody>
          <a:bodyPr wrap="square" rtlCol="0">
            <a:spAutoFit/>
          </a:bodyPr>
          <a:lstStyle/>
          <a:p>
            <a:r>
              <a:rPr lang="en-US" sz="2000" b="1" dirty="0">
                <a:latin typeface="Merriweather" pitchFamily="2" charset="77"/>
              </a:rPr>
              <a:t>Correctional Staff Wellness:</a:t>
            </a:r>
          </a:p>
          <a:p>
            <a:r>
              <a:rPr lang="en-US" sz="2000" b="1" dirty="0">
                <a:latin typeface="Merriweather" pitchFamily="2" charset="77"/>
              </a:rPr>
              <a:t>A Chaplain’s Role</a:t>
            </a:r>
          </a:p>
        </p:txBody>
      </p:sp>
      <p:sp>
        <p:nvSpPr>
          <p:cNvPr id="8" name="TextBox 7">
            <a:extLst>
              <a:ext uri="{FF2B5EF4-FFF2-40B4-BE49-F238E27FC236}">
                <a16:creationId xmlns:a16="http://schemas.microsoft.com/office/drawing/2014/main" id="{54D7E249-F8D3-8942-80CA-A68FC81083C9}"/>
              </a:ext>
            </a:extLst>
          </p:cNvPr>
          <p:cNvSpPr txBox="1"/>
          <p:nvPr/>
        </p:nvSpPr>
        <p:spPr>
          <a:xfrm>
            <a:off x="6175248" y="3183692"/>
            <a:ext cx="5711952" cy="707886"/>
          </a:xfrm>
          <a:prstGeom prst="rect">
            <a:avLst/>
          </a:prstGeom>
          <a:noFill/>
        </p:spPr>
        <p:txBody>
          <a:bodyPr wrap="square" rtlCol="0">
            <a:spAutoFit/>
          </a:bodyPr>
          <a:lstStyle/>
          <a:p>
            <a:r>
              <a:rPr lang="en-US" sz="2000" dirty="0">
                <a:solidFill>
                  <a:schemeClr val="bg2">
                    <a:lumMod val="50000"/>
                  </a:schemeClr>
                </a:solidFill>
                <a:latin typeface="Merriweather" pitchFamily="2" charset="77"/>
              </a:rPr>
              <a:t>Desistance Theory: Chaplain as Gateway for Community Prosocial Influences</a:t>
            </a:r>
          </a:p>
        </p:txBody>
      </p:sp>
      <p:sp>
        <p:nvSpPr>
          <p:cNvPr id="9" name="TextBox 8">
            <a:extLst>
              <a:ext uri="{FF2B5EF4-FFF2-40B4-BE49-F238E27FC236}">
                <a16:creationId xmlns:a16="http://schemas.microsoft.com/office/drawing/2014/main" id="{137C8EC1-9C4B-954D-B69D-FD1AA2D049BD}"/>
              </a:ext>
            </a:extLst>
          </p:cNvPr>
          <p:cNvSpPr txBox="1"/>
          <p:nvPr/>
        </p:nvSpPr>
        <p:spPr>
          <a:xfrm>
            <a:off x="6163056" y="4318337"/>
            <a:ext cx="5638800" cy="1015663"/>
          </a:xfrm>
          <a:prstGeom prst="rect">
            <a:avLst/>
          </a:prstGeom>
          <a:noFill/>
        </p:spPr>
        <p:txBody>
          <a:bodyPr wrap="square" rtlCol="0">
            <a:spAutoFit/>
          </a:bodyPr>
          <a:lstStyle/>
          <a:p>
            <a:r>
              <a:rPr lang="en-US" sz="2000">
                <a:solidFill>
                  <a:schemeClr val="bg2">
                    <a:lumMod val="50000"/>
                  </a:schemeClr>
                </a:solidFill>
                <a:latin typeface="Merriweather" pitchFamily="2" charset="77"/>
              </a:rPr>
              <a:t>Desistance </a:t>
            </a:r>
            <a:r>
              <a:rPr lang="en-US" sz="2000" dirty="0">
                <a:solidFill>
                  <a:schemeClr val="bg2">
                    <a:lumMod val="50000"/>
                  </a:schemeClr>
                </a:solidFill>
                <a:latin typeface="Merriweather" pitchFamily="2" charset="77"/>
              </a:rPr>
              <a:t>Theory: Chaplain as Coach for Prosocial Behaviors / Attitudes</a:t>
            </a:r>
          </a:p>
          <a:p>
            <a:endParaRPr lang="en-US" sz="2000" dirty="0">
              <a:solidFill>
                <a:schemeClr val="bg2">
                  <a:lumMod val="50000"/>
                </a:schemeClr>
              </a:solidFill>
              <a:latin typeface="Merriweather" pitchFamily="2" charset="77"/>
            </a:endParaRPr>
          </a:p>
        </p:txBody>
      </p:sp>
      <p:pic>
        <p:nvPicPr>
          <p:cNvPr id="10" name="Picture 9" descr="A green and black logo&#10;&#10;Description automatically generated">
            <a:extLst>
              <a:ext uri="{FF2B5EF4-FFF2-40B4-BE49-F238E27FC236}">
                <a16:creationId xmlns:a16="http://schemas.microsoft.com/office/drawing/2014/main" id="{666DC378-D586-75A1-8B1E-B9AAD0254B30}"/>
              </a:ext>
            </a:extLst>
          </p:cNvPr>
          <p:cNvPicPr>
            <a:picLocks noChangeAspect="1"/>
          </p:cNvPicPr>
          <p:nvPr/>
        </p:nvPicPr>
        <p:blipFill>
          <a:blip r:embed="rId2"/>
          <a:stretch>
            <a:fillRect/>
          </a:stretch>
        </p:blipFill>
        <p:spPr>
          <a:xfrm>
            <a:off x="5613400" y="3302000"/>
            <a:ext cx="406400" cy="355600"/>
          </a:xfrm>
          <a:prstGeom prst="rect">
            <a:avLst/>
          </a:prstGeom>
        </p:spPr>
      </p:pic>
      <p:pic>
        <p:nvPicPr>
          <p:cNvPr id="13" name="Picture 12" descr="A green and black logo&#10;&#10;Description automatically generated">
            <a:extLst>
              <a:ext uri="{FF2B5EF4-FFF2-40B4-BE49-F238E27FC236}">
                <a16:creationId xmlns:a16="http://schemas.microsoft.com/office/drawing/2014/main" id="{F80A480D-3051-FAB2-AC68-D41C203D23A8}"/>
              </a:ext>
            </a:extLst>
          </p:cNvPr>
          <p:cNvPicPr>
            <a:picLocks noChangeAspect="1"/>
          </p:cNvPicPr>
          <p:nvPr/>
        </p:nvPicPr>
        <p:blipFill>
          <a:blip r:embed="rId3"/>
          <a:stretch>
            <a:fillRect/>
          </a:stretch>
        </p:blipFill>
        <p:spPr>
          <a:xfrm>
            <a:off x="5613400" y="4445000"/>
            <a:ext cx="406400" cy="35560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2104066E-38C5-90C0-0CC0-C14714EDE809}"/>
              </a:ext>
            </a:extLst>
          </p:cNvPr>
          <p:cNvPicPr>
            <a:picLocks noChangeAspect="1"/>
          </p:cNvPicPr>
          <p:nvPr/>
        </p:nvPicPr>
        <p:blipFill>
          <a:blip r:embed="rId4"/>
          <a:stretch>
            <a:fillRect/>
          </a:stretch>
        </p:blipFill>
        <p:spPr>
          <a:xfrm>
            <a:off x="5613400" y="1016000"/>
            <a:ext cx="406400" cy="355600"/>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593E8054-0B69-104E-0D08-679D7C839A4B}"/>
              </a:ext>
            </a:extLst>
          </p:cNvPr>
          <p:cNvPicPr>
            <a:picLocks noChangeAspect="1"/>
          </p:cNvPicPr>
          <p:nvPr/>
        </p:nvPicPr>
        <p:blipFill>
          <a:blip r:embed="rId5"/>
          <a:stretch>
            <a:fillRect/>
          </a:stretch>
        </p:blipFill>
        <p:spPr>
          <a:xfrm>
            <a:off x="5626100" y="2133600"/>
            <a:ext cx="393700" cy="355600"/>
          </a:xfrm>
          <a:prstGeom prst="rect">
            <a:avLst/>
          </a:prstGeom>
        </p:spPr>
      </p:pic>
    </p:spTree>
    <p:extLst>
      <p:ext uri="{BB962C8B-B14F-4D97-AF65-F5344CB8AC3E}">
        <p14:creationId xmlns:p14="http://schemas.microsoft.com/office/powerpoint/2010/main" val="2838101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396228"/>
            <a:ext cx="7620000" cy="1971052"/>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Chaplain’s Role in Staff Wellness</a:t>
            </a:r>
          </a:p>
        </p:txBody>
      </p:sp>
      <p:sp>
        <p:nvSpPr>
          <p:cNvPr id="5" name="TextBox 4">
            <a:extLst>
              <a:ext uri="{FF2B5EF4-FFF2-40B4-BE49-F238E27FC236}">
                <a16:creationId xmlns:a16="http://schemas.microsoft.com/office/drawing/2014/main" id="{C22903C4-2C7A-1045-9DC5-58C4C85841A7}"/>
              </a:ext>
            </a:extLst>
          </p:cNvPr>
          <p:cNvSpPr txBox="1"/>
          <p:nvPr/>
        </p:nvSpPr>
        <p:spPr>
          <a:xfrm>
            <a:off x="2133600" y="3059560"/>
            <a:ext cx="4038600" cy="1631216"/>
          </a:xfrm>
          <a:prstGeom prst="rect">
            <a:avLst/>
          </a:prstGeom>
          <a:noFill/>
        </p:spPr>
        <p:txBody>
          <a:bodyPr wrap="square" rtlCol="0">
            <a:spAutoFit/>
          </a:bodyPr>
          <a:lstStyle/>
          <a:p>
            <a:r>
              <a:rPr lang="en-US" sz="2000" dirty="0">
                <a:latin typeface="Merriweather" pitchFamily="2" charset="77"/>
              </a:rPr>
              <a:t>1. Modelling and having the language to explain what you know intuitively: why a humanization approach is good for staff wellbeing</a:t>
            </a:r>
          </a:p>
        </p:txBody>
      </p:sp>
      <p:sp>
        <p:nvSpPr>
          <p:cNvPr id="6" name="TextBox 5">
            <a:extLst>
              <a:ext uri="{FF2B5EF4-FFF2-40B4-BE49-F238E27FC236}">
                <a16:creationId xmlns:a16="http://schemas.microsoft.com/office/drawing/2014/main" id="{822F5D91-BC4B-694A-8958-281A5405351C}"/>
              </a:ext>
            </a:extLst>
          </p:cNvPr>
          <p:cNvSpPr txBox="1"/>
          <p:nvPr/>
        </p:nvSpPr>
        <p:spPr>
          <a:xfrm>
            <a:off x="6248400" y="3059560"/>
            <a:ext cx="4038600" cy="1631216"/>
          </a:xfrm>
          <a:prstGeom prst="rect">
            <a:avLst/>
          </a:prstGeom>
          <a:noFill/>
        </p:spPr>
        <p:txBody>
          <a:bodyPr wrap="square" rtlCol="0">
            <a:spAutoFit/>
          </a:bodyPr>
          <a:lstStyle/>
          <a:p>
            <a:r>
              <a:rPr lang="en-US" sz="2000" dirty="0">
                <a:latin typeface="Merriweather" pitchFamily="2" charset="77"/>
                <a:cs typeface="Poppins" pitchFamily="2" charset="77"/>
              </a:rPr>
              <a:t>2. Mindful of the suffering among your coworkers; encouraging a therapeutic environment where struggles can be shared</a:t>
            </a:r>
          </a:p>
        </p:txBody>
      </p:sp>
      <p:pic>
        <p:nvPicPr>
          <p:cNvPr id="4" name="Picture 3" descr="A green and black logo&#10;&#10;Description automatically generated">
            <a:extLst>
              <a:ext uri="{FF2B5EF4-FFF2-40B4-BE49-F238E27FC236}">
                <a16:creationId xmlns:a16="http://schemas.microsoft.com/office/drawing/2014/main" id="{C9C7D13B-1C2F-7FA8-1A32-3E8DF19909E2}"/>
              </a:ext>
            </a:extLst>
          </p:cNvPr>
          <p:cNvPicPr>
            <a:picLocks noChangeAspect="1"/>
          </p:cNvPicPr>
          <p:nvPr/>
        </p:nvPicPr>
        <p:blipFill>
          <a:blip r:embed="rId3"/>
          <a:stretch>
            <a:fillRect/>
          </a:stretch>
        </p:blipFill>
        <p:spPr>
          <a:xfrm>
            <a:off x="2286000" y="2653160"/>
            <a:ext cx="406400" cy="406400"/>
          </a:xfrm>
          <a:prstGeom prst="rect">
            <a:avLst/>
          </a:prstGeom>
        </p:spPr>
      </p:pic>
      <p:pic>
        <p:nvPicPr>
          <p:cNvPr id="10" name="Picture 9" descr="A green and black logo&#10;&#10;Description automatically generated">
            <a:extLst>
              <a:ext uri="{FF2B5EF4-FFF2-40B4-BE49-F238E27FC236}">
                <a16:creationId xmlns:a16="http://schemas.microsoft.com/office/drawing/2014/main" id="{64BF8430-E884-9B50-D6FE-ED568D91EA1C}"/>
              </a:ext>
            </a:extLst>
          </p:cNvPr>
          <p:cNvPicPr>
            <a:picLocks noChangeAspect="1"/>
          </p:cNvPicPr>
          <p:nvPr/>
        </p:nvPicPr>
        <p:blipFill>
          <a:blip r:embed="rId3"/>
          <a:stretch>
            <a:fillRect/>
          </a:stretch>
        </p:blipFill>
        <p:spPr>
          <a:xfrm>
            <a:off x="6374008" y="2653160"/>
            <a:ext cx="406400" cy="406400"/>
          </a:xfrm>
          <a:prstGeom prst="rect">
            <a:avLst/>
          </a:prstGeom>
        </p:spPr>
      </p:pic>
    </p:spTree>
    <p:extLst>
      <p:ext uri="{BB962C8B-B14F-4D97-AF65-F5344CB8AC3E}">
        <p14:creationId xmlns:p14="http://schemas.microsoft.com/office/powerpoint/2010/main" val="165407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450629"/>
            <a:ext cx="4953000" cy="1971052"/>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Physiological</a:t>
            </a:r>
          </a:p>
          <a:p>
            <a:pPr>
              <a:lnSpc>
                <a:spcPts val="7000"/>
              </a:lnSpc>
            </a:pPr>
            <a:r>
              <a:rPr lang="en-US" sz="8000" b="1" dirty="0">
                <a:solidFill>
                  <a:srgbClr val="97D700"/>
                </a:solidFill>
                <a:latin typeface="Bebas Neue Bold" pitchFamily="2" charset="77"/>
              </a:rPr>
              <a:t>Responses</a:t>
            </a:r>
            <a:endParaRPr lang="en-US" sz="8000" b="1" i="0" dirty="0">
              <a:solidFill>
                <a:srgbClr val="97D700"/>
              </a:solidFill>
              <a:latin typeface="Bebas Neue Bold" pitchFamily="2" charset="77"/>
            </a:endParaRPr>
          </a:p>
        </p:txBody>
      </p:sp>
      <p:sp>
        <p:nvSpPr>
          <p:cNvPr id="5" name="TextBox 4">
            <a:extLst>
              <a:ext uri="{FF2B5EF4-FFF2-40B4-BE49-F238E27FC236}">
                <a16:creationId xmlns:a16="http://schemas.microsoft.com/office/drawing/2014/main" id="{45D737FC-EDC6-F14C-BA9A-5C7EDB3E1A7E}"/>
              </a:ext>
            </a:extLst>
          </p:cNvPr>
          <p:cNvSpPr txBox="1"/>
          <p:nvPr/>
        </p:nvSpPr>
        <p:spPr>
          <a:xfrm>
            <a:off x="6172200" y="609600"/>
            <a:ext cx="5715000" cy="707886"/>
          </a:xfrm>
          <a:prstGeom prst="rect">
            <a:avLst/>
          </a:prstGeom>
          <a:noFill/>
        </p:spPr>
        <p:txBody>
          <a:bodyPr wrap="square" rtlCol="0">
            <a:spAutoFit/>
          </a:bodyPr>
          <a:lstStyle/>
          <a:p>
            <a:r>
              <a:rPr lang="en-US" sz="2000" dirty="0">
                <a:solidFill>
                  <a:srgbClr val="282828"/>
                </a:solidFill>
                <a:latin typeface="Merriweather" pitchFamily="2" charset="77"/>
              </a:rPr>
              <a:t>1. More likely see the offender as an adversary (a threat)</a:t>
            </a:r>
          </a:p>
        </p:txBody>
      </p:sp>
      <p:sp>
        <p:nvSpPr>
          <p:cNvPr id="6" name="TextBox 5">
            <a:extLst>
              <a:ext uri="{FF2B5EF4-FFF2-40B4-BE49-F238E27FC236}">
                <a16:creationId xmlns:a16="http://schemas.microsoft.com/office/drawing/2014/main" id="{71ADEEEB-639A-1343-BF3E-71765E1DCEE1}"/>
              </a:ext>
            </a:extLst>
          </p:cNvPr>
          <p:cNvSpPr txBox="1"/>
          <p:nvPr/>
        </p:nvSpPr>
        <p:spPr>
          <a:xfrm>
            <a:off x="6172200" y="1752600"/>
            <a:ext cx="5715000" cy="707886"/>
          </a:xfrm>
          <a:prstGeom prst="rect">
            <a:avLst/>
          </a:prstGeom>
          <a:noFill/>
        </p:spPr>
        <p:txBody>
          <a:bodyPr wrap="square" rtlCol="0">
            <a:spAutoFit/>
          </a:bodyPr>
          <a:lstStyle/>
          <a:p>
            <a:r>
              <a:rPr lang="en-US" sz="2000" dirty="0">
                <a:solidFill>
                  <a:srgbClr val="282828"/>
                </a:solidFill>
                <a:latin typeface="Merriweather" pitchFamily="2" charset="77"/>
              </a:rPr>
              <a:t>2. More likely be apathetic or resistant to the offender’s rehabilitation and well-being </a:t>
            </a:r>
          </a:p>
        </p:txBody>
      </p:sp>
      <p:sp>
        <p:nvSpPr>
          <p:cNvPr id="8" name="TextBox 7">
            <a:extLst>
              <a:ext uri="{FF2B5EF4-FFF2-40B4-BE49-F238E27FC236}">
                <a16:creationId xmlns:a16="http://schemas.microsoft.com/office/drawing/2014/main" id="{54D7E249-F8D3-8942-80CA-A68FC81083C9}"/>
              </a:ext>
            </a:extLst>
          </p:cNvPr>
          <p:cNvSpPr txBox="1"/>
          <p:nvPr/>
        </p:nvSpPr>
        <p:spPr>
          <a:xfrm>
            <a:off x="6175248" y="2895600"/>
            <a:ext cx="5711952" cy="1323439"/>
          </a:xfrm>
          <a:prstGeom prst="rect">
            <a:avLst/>
          </a:prstGeom>
          <a:noFill/>
        </p:spPr>
        <p:txBody>
          <a:bodyPr wrap="square" rtlCol="0">
            <a:spAutoFit/>
          </a:bodyPr>
          <a:lstStyle/>
          <a:p>
            <a:r>
              <a:rPr lang="en-US" sz="2000" dirty="0">
                <a:solidFill>
                  <a:srgbClr val="282828"/>
                </a:solidFill>
                <a:latin typeface="Merriweather" pitchFamily="2" charset="77"/>
              </a:rPr>
              <a:t>3. More likely to see the world through a negative lens, with little empathy and decreased ability to have meaningful connections</a:t>
            </a:r>
          </a:p>
        </p:txBody>
      </p:sp>
      <p:pic>
        <p:nvPicPr>
          <p:cNvPr id="10" name="Picture 9" descr="A green and black logo&#10;&#10;Description automatically generated">
            <a:extLst>
              <a:ext uri="{FF2B5EF4-FFF2-40B4-BE49-F238E27FC236}">
                <a16:creationId xmlns:a16="http://schemas.microsoft.com/office/drawing/2014/main" id="{666DC378-D586-75A1-8B1E-B9AAD0254B30}"/>
              </a:ext>
            </a:extLst>
          </p:cNvPr>
          <p:cNvPicPr>
            <a:picLocks noChangeAspect="1"/>
          </p:cNvPicPr>
          <p:nvPr/>
        </p:nvPicPr>
        <p:blipFill>
          <a:blip r:embed="rId2"/>
          <a:stretch>
            <a:fillRect/>
          </a:stretch>
        </p:blipFill>
        <p:spPr>
          <a:xfrm>
            <a:off x="5613400" y="3013908"/>
            <a:ext cx="406400" cy="35560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2104066E-38C5-90C0-0CC0-C14714EDE809}"/>
              </a:ext>
            </a:extLst>
          </p:cNvPr>
          <p:cNvPicPr>
            <a:picLocks noChangeAspect="1"/>
          </p:cNvPicPr>
          <p:nvPr/>
        </p:nvPicPr>
        <p:blipFill>
          <a:blip r:embed="rId3"/>
          <a:stretch>
            <a:fillRect/>
          </a:stretch>
        </p:blipFill>
        <p:spPr>
          <a:xfrm>
            <a:off x="5613400" y="711200"/>
            <a:ext cx="406400" cy="355600"/>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593E8054-0B69-104E-0D08-679D7C839A4B}"/>
              </a:ext>
            </a:extLst>
          </p:cNvPr>
          <p:cNvPicPr>
            <a:picLocks noChangeAspect="1"/>
          </p:cNvPicPr>
          <p:nvPr/>
        </p:nvPicPr>
        <p:blipFill>
          <a:blip r:embed="rId4"/>
          <a:stretch>
            <a:fillRect/>
          </a:stretch>
        </p:blipFill>
        <p:spPr>
          <a:xfrm>
            <a:off x="5626100" y="1837154"/>
            <a:ext cx="393700" cy="355600"/>
          </a:xfrm>
          <a:prstGeom prst="rect">
            <a:avLst/>
          </a:prstGeom>
        </p:spPr>
      </p:pic>
      <p:sp>
        <p:nvSpPr>
          <p:cNvPr id="2" name="TextBox 1">
            <a:extLst>
              <a:ext uri="{FF2B5EF4-FFF2-40B4-BE49-F238E27FC236}">
                <a16:creationId xmlns:a16="http://schemas.microsoft.com/office/drawing/2014/main" id="{9E6E3ACE-8DEF-68CF-6200-83AA56841186}"/>
              </a:ext>
            </a:extLst>
          </p:cNvPr>
          <p:cNvSpPr txBox="1"/>
          <p:nvPr/>
        </p:nvSpPr>
        <p:spPr>
          <a:xfrm>
            <a:off x="390144" y="2362200"/>
            <a:ext cx="3877056" cy="1631216"/>
          </a:xfrm>
          <a:prstGeom prst="rect">
            <a:avLst/>
          </a:prstGeom>
          <a:noFill/>
        </p:spPr>
        <p:txBody>
          <a:bodyPr wrap="square" rtlCol="0">
            <a:spAutoFit/>
          </a:bodyPr>
          <a:lstStyle/>
          <a:p>
            <a:pPr algn="r"/>
            <a:r>
              <a:rPr lang="en-US" sz="2000" i="1" dirty="0">
                <a:solidFill>
                  <a:srgbClr val="282828"/>
                </a:solidFill>
                <a:latin typeface="Merriweather" pitchFamily="2" charset="77"/>
              </a:rPr>
              <a:t>Over time, the natural, adaptive, physiological response to the typical correctional setting will push a staff member to: </a:t>
            </a:r>
          </a:p>
        </p:txBody>
      </p:sp>
      <p:sp>
        <p:nvSpPr>
          <p:cNvPr id="3" name="TextBox 2">
            <a:extLst>
              <a:ext uri="{FF2B5EF4-FFF2-40B4-BE49-F238E27FC236}">
                <a16:creationId xmlns:a16="http://schemas.microsoft.com/office/drawing/2014/main" id="{43686C79-D657-DD23-0CC6-6F3FD143778A}"/>
              </a:ext>
            </a:extLst>
          </p:cNvPr>
          <p:cNvSpPr txBox="1"/>
          <p:nvPr/>
        </p:nvSpPr>
        <p:spPr>
          <a:xfrm>
            <a:off x="5626100" y="4572000"/>
            <a:ext cx="6184900" cy="1323439"/>
          </a:xfrm>
          <a:prstGeom prst="rect">
            <a:avLst/>
          </a:prstGeom>
          <a:noFill/>
        </p:spPr>
        <p:txBody>
          <a:bodyPr wrap="square" rtlCol="0">
            <a:spAutoFit/>
          </a:bodyPr>
          <a:lstStyle/>
          <a:p>
            <a:pPr algn="r"/>
            <a:r>
              <a:rPr lang="en-US" sz="2000" i="1" dirty="0">
                <a:solidFill>
                  <a:srgbClr val="97D700"/>
                </a:solidFill>
                <a:latin typeface="Merriweather" pitchFamily="2" charset="77"/>
              </a:rPr>
              <a:t>This natural tendency can be overridden only when the executive functioning of the brain draws from a reservoir of values and beliefs, which formulates better possible outcomes.</a:t>
            </a:r>
          </a:p>
        </p:txBody>
      </p:sp>
    </p:spTree>
    <p:extLst>
      <p:ext uri="{BB962C8B-B14F-4D97-AF65-F5344CB8AC3E}">
        <p14:creationId xmlns:p14="http://schemas.microsoft.com/office/powerpoint/2010/main" val="323122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1246066"/>
            <a:ext cx="3967480" cy="1971052"/>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Safety</a:t>
            </a:r>
          </a:p>
          <a:p>
            <a:pPr>
              <a:lnSpc>
                <a:spcPts val="7000"/>
              </a:lnSpc>
            </a:pPr>
            <a:r>
              <a:rPr lang="en-US" sz="8000" b="1" dirty="0">
                <a:solidFill>
                  <a:srgbClr val="97D700"/>
                </a:solidFill>
                <a:latin typeface="Bebas Neue Bold" pitchFamily="2" charset="77"/>
              </a:rPr>
              <a:t>First</a:t>
            </a:r>
            <a:endParaRPr lang="en-US" sz="8000" b="1" i="0" dirty="0">
              <a:solidFill>
                <a:srgbClr val="97D700"/>
              </a:solidFill>
              <a:latin typeface="Bebas Neue Bold" pitchFamily="2" charset="77"/>
            </a:endParaRPr>
          </a:p>
        </p:txBody>
      </p:sp>
      <p:sp>
        <p:nvSpPr>
          <p:cNvPr id="5" name="TextBox 4">
            <a:extLst>
              <a:ext uri="{FF2B5EF4-FFF2-40B4-BE49-F238E27FC236}">
                <a16:creationId xmlns:a16="http://schemas.microsoft.com/office/drawing/2014/main" id="{45D737FC-EDC6-F14C-BA9A-5C7EDB3E1A7E}"/>
              </a:ext>
            </a:extLst>
          </p:cNvPr>
          <p:cNvSpPr txBox="1"/>
          <p:nvPr/>
        </p:nvSpPr>
        <p:spPr>
          <a:xfrm>
            <a:off x="6172200" y="457200"/>
            <a:ext cx="5715000" cy="707886"/>
          </a:xfrm>
          <a:prstGeom prst="rect">
            <a:avLst/>
          </a:prstGeom>
          <a:noFill/>
        </p:spPr>
        <p:txBody>
          <a:bodyPr wrap="square" rtlCol="0">
            <a:spAutoFit/>
          </a:bodyPr>
          <a:lstStyle/>
          <a:p>
            <a:r>
              <a:rPr lang="en-US" sz="2000" dirty="0">
                <a:latin typeface="Merriweather" pitchFamily="2" charset="77"/>
              </a:rPr>
              <a:t>Keep staff safe; maintain all the tools and training to prioritize safety</a:t>
            </a:r>
          </a:p>
        </p:txBody>
      </p:sp>
      <p:sp>
        <p:nvSpPr>
          <p:cNvPr id="6" name="TextBox 5">
            <a:extLst>
              <a:ext uri="{FF2B5EF4-FFF2-40B4-BE49-F238E27FC236}">
                <a16:creationId xmlns:a16="http://schemas.microsoft.com/office/drawing/2014/main" id="{71ADEEEB-639A-1343-BF3E-71765E1DCEE1}"/>
              </a:ext>
            </a:extLst>
          </p:cNvPr>
          <p:cNvSpPr txBox="1"/>
          <p:nvPr/>
        </p:nvSpPr>
        <p:spPr>
          <a:xfrm>
            <a:off x="6172200" y="1591846"/>
            <a:ext cx="5715000" cy="400110"/>
          </a:xfrm>
          <a:prstGeom prst="rect">
            <a:avLst/>
          </a:prstGeom>
          <a:noFill/>
        </p:spPr>
        <p:txBody>
          <a:bodyPr wrap="square" rtlCol="0">
            <a:spAutoFit/>
          </a:bodyPr>
          <a:lstStyle/>
          <a:p>
            <a:r>
              <a:rPr lang="en-US" sz="2000" dirty="0">
                <a:latin typeface="Merriweather" pitchFamily="2" charset="77"/>
              </a:rPr>
              <a:t>Firm, fair, and consistent</a:t>
            </a:r>
          </a:p>
        </p:txBody>
      </p:sp>
      <p:sp>
        <p:nvSpPr>
          <p:cNvPr id="8" name="TextBox 7">
            <a:extLst>
              <a:ext uri="{FF2B5EF4-FFF2-40B4-BE49-F238E27FC236}">
                <a16:creationId xmlns:a16="http://schemas.microsoft.com/office/drawing/2014/main" id="{54D7E249-F8D3-8942-80CA-A68FC81083C9}"/>
              </a:ext>
            </a:extLst>
          </p:cNvPr>
          <p:cNvSpPr txBox="1"/>
          <p:nvPr/>
        </p:nvSpPr>
        <p:spPr>
          <a:xfrm>
            <a:off x="6175248" y="2523292"/>
            <a:ext cx="5711952" cy="400110"/>
          </a:xfrm>
          <a:prstGeom prst="rect">
            <a:avLst/>
          </a:prstGeom>
          <a:noFill/>
        </p:spPr>
        <p:txBody>
          <a:bodyPr wrap="square" rtlCol="0">
            <a:spAutoFit/>
          </a:bodyPr>
          <a:lstStyle/>
          <a:p>
            <a:r>
              <a:rPr lang="en-US" sz="2000" dirty="0">
                <a:latin typeface="Merriweather" pitchFamily="2" charset="77"/>
              </a:rPr>
              <a:t>Strong and sure in your space</a:t>
            </a:r>
          </a:p>
        </p:txBody>
      </p:sp>
      <p:sp>
        <p:nvSpPr>
          <p:cNvPr id="9" name="TextBox 8">
            <a:extLst>
              <a:ext uri="{FF2B5EF4-FFF2-40B4-BE49-F238E27FC236}">
                <a16:creationId xmlns:a16="http://schemas.microsoft.com/office/drawing/2014/main" id="{137C8EC1-9C4B-954D-B69D-FD1AA2D049BD}"/>
              </a:ext>
            </a:extLst>
          </p:cNvPr>
          <p:cNvSpPr txBox="1"/>
          <p:nvPr/>
        </p:nvSpPr>
        <p:spPr>
          <a:xfrm>
            <a:off x="6163056" y="3483114"/>
            <a:ext cx="5638800" cy="707886"/>
          </a:xfrm>
          <a:prstGeom prst="rect">
            <a:avLst/>
          </a:prstGeom>
          <a:noFill/>
        </p:spPr>
        <p:txBody>
          <a:bodyPr wrap="square" rtlCol="0">
            <a:spAutoFit/>
          </a:bodyPr>
          <a:lstStyle/>
          <a:p>
            <a:r>
              <a:rPr lang="en-US" sz="2000" dirty="0">
                <a:latin typeface="Merriweather" pitchFamily="2" charset="77"/>
              </a:rPr>
              <a:t>Professional, not personal; training to prevent being compromised</a:t>
            </a:r>
          </a:p>
        </p:txBody>
      </p:sp>
      <p:pic>
        <p:nvPicPr>
          <p:cNvPr id="10" name="Picture 9" descr="A green and black logo&#10;&#10;Description automatically generated">
            <a:extLst>
              <a:ext uri="{FF2B5EF4-FFF2-40B4-BE49-F238E27FC236}">
                <a16:creationId xmlns:a16="http://schemas.microsoft.com/office/drawing/2014/main" id="{666DC378-D586-75A1-8B1E-B9AAD0254B30}"/>
              </a:ext>
            </a:extLst>
          </p:cNvPr>
          <p:cNvPicPr>
            <a:picLocks noChangeAspect="1"/>
          </p:cNvPicPr>
          <p:nvPr/>
        </p:nvPicPr>
        <p:blipFill>
          <a:blip r:embed="rId2"/>
          <a:stretch>
            <a:fillRect/>
          </a:stretch>
        </p:blipFill>
        <p:spPr>
          <a:xfrm>
            <a:off x="5613400" y="2616200"/>
            <a:ext cx="406400" cy="355600"/>
          </a:xfrm>
          <a:prstGeom prst="rect">
            <a:avLst/>
          </a:prstGeom>
        </p:spPr>
      </p:pic>
      <p:pic>
        <p:nvPicPr>
          <p:cNvPr id="13" name="Picture 12" descr="A green and black logo&#10;&#10;Description automatically generated">
            <a:extLst>
              <a:ext uri="{FF2B5EF4-FFF2-40B4-BE49-F238E27FC236}">
                <a16:creationId xmlns:a16="http://schemas.microsoft.com/office/drawing/2014/main" id="{F80A480D-3051-FAB2-AC68-D41C203D23A8}"/>
              </a:ext>
            </a:extLst>
          </p:cNvPr>
          <p:cNvPicPr>
            <a:picLocks noChangeAspect="1"/>
          </p:cNvPicPr>
          <p:nvPr/>
        </p:nvPicPr>
        <p:blipFill>
          <a:blip r:embed="rId3"/>
          <a:stretch>
            <a:fillRect/>
          </a:stretch>
        </p:blipFill>
        <p:spPr>
          <a:xfrm>
            <a:off x="5613400" y="3609777"/>
            <a:ext cx="406400" cy="35560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2104066E-38C5-90C0-0CC0-C14714EDE809}"/>
              </a:ext>
            </a:extLst>
          </p:cNvPr>
          <p:cNvPicPr>
            <a:picLocks noChangeAspect="1"/>
          </p:cNvPicPr>
          <p:nvPr/>
        </p:nvPicPr>
        <p:blipFill>
          <a:blip r:embed="rId4"/>
          <a:stretch>
            <a:fillRect/>
          </a:stretch>
        </p:blipFill>
        <p:spPr>
          <a:xfrm>
            <a:off x="5613400" y="558800"/>
            <a:ext cx="406400" cy="355600"/>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593E8054-0B69-104E-0D08-679D7C839A4B}"/>
              </a:ext>
            </a:extLst>
          </p:cNvPr>
          <p:cNvPicPr>
            <a:picLocks noChangeAspect="1"/>
          </p:cNvPicPr>
          <p:nvPr/>
        </p:nvPicPr>
        <p:blipFill>
          <a:blip r:embed="rId5"/>
          <a:stretch>
            <a:fillRect/>
          </a:stretch>
        </p:blipFill>
        <p:spPr>
          <a:xfrm>
            <a:off x="5626100" y="1676400"/>
            <a:ext cx="393700" cy="355600"/>
          </a:xfrm>
          <a:prstGeom prst="rect">
            <a:avLst/>
          </a:prstGeom>
        </p:spPr>
      </p:pic>
      <p:sp>
        <p:nvSpPr>
          <p:cNvPr id="2" name="TextBox 1">
            <a:extLst>
              <a:ext uri="{FF2B5EF4-FFF2-40B4-BE49-F238E27FC236}">
                <a16:creationId xmlns:a16="http://schemas.microsoft.com/office/drawing/2014/main" id="{733C8712-8540-E4F6-6E98-185861B9302C}"/>
              </a:ext>
            </a:extLst>
          </p:cNvPr>
          <p:cNvSpPr txBox="1"/>
          <p:nvPr/>
        </p:nvSpPr>
        <p:spPr>
          <a:xfrm>
            <a:off x="6172200" y="4699337"/>
            <a:ext cx="5638800" cy="1015663"/>
          </a:xfrm>
          <a:prstGeom prst="rect">
            <a:avLst/>
          </a:prstGeom>
          <a:noFill/>
        </p:spPr>
        <p:txBody>
          <a:bodyPr wrap="square" rtlCol="0">
            <a:spAutoFit/>
          </a:bodyPr>
          <a:lstStyle/>
          <a:p>
            <a:r>
              <a:rPr lang="en-US" sz="2000" dirty="0">
                <a:latin typeface="Merriweather" pitchFamily="2" charset="77"/>
              </a:rPr>
              <a:t>Build on that bedrock how to “think” better so that your heart and mind stay healthy and fully engaged in humanity</a:t>
            </a:r>
          </a:p>
        </p:txBody>
      </p:sp>
      <p:pic>
        <p:nvPicPr>
          <p:cNvPr id="4" name="Picture 3" descr="A green and black logo&#10;&#10;Description automatically generated">
            <a:extLst>
              <a:ext uri="{FF2B5EF4-FFF2-40B4-BE49-F238E27FC236}">
                <a16:creationId xmlns:a16="http://schemas.microsoft.com/office/drawing/2014/main" id="{BA4A5399-AB7C-4C80-E829-5E5C4DAFA267}"/>
              </a:ext>
            </a:extLst>
          </p:cNvPr>
          <p:cNvPicPr>
            <a:picLocks noChangeAspect="1"/>
          </p:cNvPicPr>
          <p:nvPr/>
        </p:nvPicPr>
        <p:blipFill>
          <a:blip r:embed="rId4"/>
          <a:stretch>
            <a:fillRect/>
          </a:stretch>
        </p:blipFill>
        <p:spPr>
          <a:xfrm>
            <a:off x="5613400" y="4826000"/>
            <a:ext cx="406400" cy="355600"/>
          </a:xfrm>
          <a:prstGeom prst="rect">
            <a:avLst/>
          </a:prstGeom>
        </p:spPr>
      </p:pic>
    </p:spTree>
    <p:extLst>
      <p:ext uri="{BB962C8B-B14F-4D97-AF65-F5344CB8AC3E}">
        <p14:creationId xmlns:p14="http://schemas.microsoft.com/office/powerpoint/2010/main" val="428932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396228"/>
            <a:ext cx="9601200" cy="1971052"/>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VALUES-BASED</a:t>
            </a:r>
          </a:p>
          <a:p>
            <a:pPr>
              <a:lnSpc>
                <a:spcPts val="7000"/>
              </a:lnSpc>
            </a:pPr>
            <a:r>
              <a:rPr lang="en-US" sz="8000" b="1" dirty="0">
                <a:solidFill>
                  <a:srgbClr val="97D700"/>
                </a:solidFill>
                <a:latin typeface="Bebas Neue Bold" pitchFamily="2" charset="77"/>
              </a:rPr>
              <a:t>WELLNESS INTERVENTIONS</a:t>
            </a:r>
            <a:endParaRPr lang="en-US" sz="8000" b="1" i="0" dirty="0">
              <a:solidFill>
                <a:srgbClr val="97D700"/>
              </a:solidFill>
              <a:latin typeface="Bebas Neue Bold" pitchFamily="2" charset="77"/>
            </a:endParaRPr>
          </a:p>
        </p:txBody>
      </p:sp>
      <p:sp>
        <p:nvSpPr>
          <p:cNvPr id="5" name="TextBox 4">
            <a:extLst>
              <a:ext uri="{FF2B5EF4-FFF2-40B4-BE49-F238E27FC236}">
                <a16:creationId xmlns:a16="http://schemas.microsoft.com/office/drawing/2014/main" id="{C22903C4-2C7A-1045-9DC5-58C4C85841A7}"/>
              </a:ext>
            </a:extLst>
          </p:cNvPr>
          <p:cNvSpPr txBox="1"/>
          <p:nvPr/>
        </p:nvSpPr>
        <p:spPr>
          <a:xfrm>
            <a:off x="685800" y="3010962"/>
            <a:ext cx="5029200" cy="2031325"/>
          </a:xfrm>
          <a:prstGeom prst="rect">
            <a:avLst/>
          </a:prstGeom>
          <a:noFill/>
        </p:spPr>
        <p:txBody>
          <a:bodyPr wrap="square" rtlCol="0">
            <a:spAutoFit/>
          </a:bodyPr>
          <a:lstStyle/>
          <a:p>
            <a:r>
              <a:rPr lang="en-US" dirty="0">
                <a:latin typeface="Merriweather" pitchFamily="2" charset="77"/>
              </a:rPr>
              <a:t>There are various wellness interventions in place now; a values-based approach is needed to work through the dissonance of corrections, prevent moral injury, and equip a soul to withstand the demands of working in a corrections environment.</a:t>
            </a:r>
          </a:p>
          <a:p>
            <a:endParaRPr lang="en-US" dirty="0">
              <a:latin typeface="Merriweather" pitchFamily="2" charset="77"/>
            </a:endParaRPr>
          </a:p>
        </p:txBody>
      </p:sp>
      <p:sp>
        <p:nvSpPr>
          <p:cNvPr id="6" name="TextBox 5">
            <a:extLst>
              <a:ext uri="{FF2B5EF4-FFF2-40B4-BE49-F238E27FC236}">
                <a16:creationId xmlns:a16="http://schemas.microsoft.com/office/drawing/2014/main" id="{822F5D91-BC4B-694A-8958-281A5405351C}"/>
              </a:ext>
            </a:extLst>
          </p:cNvPr>
          <p:cNvSpPr txBox="1"/>
          <p:nvPr/>
        </p:nvSpPr>
        <p:spPr>
          <a:xfrm>
            <a:off x="6477000" y="3010962"/>
            <a:ext cx="5029200" cy="2031325"/>
          </a:xfrm>
          <a:prstGeom prst="rect">
            <a:avLst/>
          </a:prstGeom>
          <a:noFill/>
        </p:spPr>
        <p:txBody>
          <a:bodyPr wrap="square" rtlCol="0">
            <a:spAutoFit/>
          </a:bodyPr>
          <a:lstStyle/>
          <a:p>
            <a:r>
              <a:rPr lang="en-US" dirty="0">
                <a:latin typeface="Merriweather" pitchFamily="2" charset="77"/>
                <a:cs typeface="Poppins" pitchFamily="2" charset="77"/>
              </a:rPr>
              <a:t>Global best practices demonstrate correctional cultures shaped by values, beliefs and norms which promote human-dignity and rehabilitation yield improved staff well-being, retention, and job satisfaction. Improved offender outcomes have resulted as well.</a:t>
            </a:r>
          </a:p>
          <a:p>
            <a:endParaRPr lang="en-US" dirty="0">
              <a:latin typeface="Merriweather" pitchFamily="2" charset="77"/>
              <a:cs typeface="Poppins" pitchFamily="2" charset="77"/>
            </a:endParaRPr>
          </a:p>
        </p:txBody>
      </p:sp>
      <p:pic>
        <p:nvPicPr>
          <p:cNvPr id="4" name="Picture 3" descr="A green and black logo&#10;&#10;Description automatically generated">
            <a:extLst>
              <a:ext uri="{FF2B5EF4-FFF2-40B4-BE49-F238E27FC236}">
                <a16:creationId xmlns:a16="http://schemas.microsoft.com/office/drawing/2014/main" id="{C9C7D13B-1C2F-7FA8-1A32-3E8DF19909E2}"/>
              </a:ext>
            </a:extLst>
          </p:cNvPr>
          <p:cNvPicPr>
            <a:picLocks noChangeAspect="1"/>
          </p:cNvPicPr>
          <p:nvPr/>
        </p:nvPicPr>
        <p:blipFill>
          <a:blip r:embed="rId3"/>
          <a:stretch>
            <a:fillRect/>
          </a:stretch>
        </p:blipFill>
        <p:spPr>
          <a:xfrm>
            <a:off x="762000" y="2514600"/>
            <a:ext cx="406400" cy="406400"/>
          </a:xfrm>
          <a:prstGeom prst="rect">
            <a:avLst/>
          </a:prstGeom>
        </p:spPr>
      </p:pic>
      <p:pic>
        <p:nvPicPr>
          <p:cNvPr id="10" name="Picture 9" descr="A green and black logo&#10;&#10;Description automatically generated">
            <a:extLst>
              <a:ext uri="{FF2B5EF4-FFF2-40B4-BE49-F238E27FC236}">
                <a16:creationId xmlns:a16="http://schemas.microsoft.com/office/drawing/2014/main" id="{64BF8430-E884-9B50-D6FE-ED568D91EA1C}"/>
              </a:ext>
            </a:extLst>
          </p:cNvPr>
          <p:cNvPicPr>
            <a:picLocks noChangeAspect="1"/>
          </p:cNvPicPr>
          <p:nvPr/>
        </p:nvPicPr>
        <p:blipFill>
          <a:blip r:embed="rId3"/>
          <a:stretch>
            <a:fillRect/>
          </a:stretch>
        </p:blipFill>
        <p:spPr>
          <a:xfrm>
            <a:off x="6577206" y="2514600"/>
            <a:ext cx="406400" cy="406400"/>
          </a:xfrm>
          <a:prstGeom prst="rect">
            <a:avLst/>
          </a:prstGeom>
        </p:spPr>
      </p:pic>
    </p:spTree>
    <p:extLst>
      <p:ext uri="{BB962C8B-B14F-4D97-AF65-F5344CB8AC3E}">
        <p14:creationId xmlns:p14="http://schemas.microsoft.com/office/powerpoint/2010/main" val="1476619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396228"/>
            <a:ext cx="9601200" cy="1073371"/>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MINDSET CONTINUUM</a:t>
            </a:r>
          </a:p>
        </p:txBody>
      </p:sp>
      <p:sp>
        <p:nvSpPr>
          <p:cNvPr id="5" name="TextBox 4">
            <a:extLst>
              <a:ext uri="{FF2B5EF4-FFF2-40B4-BE49-F238E27FC236}">
                <a16:creationId xmlns:a16="http://schemas.microsoft.com/office/drawing/2014/main" id="{C22903C4-2C7A-1045-9DC5-58C4C85841A7}"/>
              </a:ext>
            </a:extLst>
          </p:cNvPr>
          <p:cNvSpPr txBox="1"/>
          <p:nvPr/>
        </p:nvSpPr>
        <p:spPr>
          <a:xfrm>
            <a:off x="685800" y="3178076"/>
            <a:ext cx="5029200" cy="1754326"/>
          </a:xfrm>
          <a:prstGeom prst="rect">
            <a:avLst/>
          </a:prstGeom>
          <a:noFill/>
        </p:spPr>
        <p:txBody>
          <a:bodyPr wrap="square" rtlCol="0">
            <a:spAutoFit/>
          </a:bodyPr>
          <a:lstStyle/>
          <a:p>
            <a:r>
              <a:rPr lang="en-US" dirty="0">
                <a:latin typeface="Merriweather" pitchFamily="2" charset="77"/>
              </a:rPr>
              <a:t>Punishment mindset</a:t>
            </a:r>
          </a:p>
          <a:p>
            <a:endParaRPr lang="en-US" dirty="0">
              <a:latin typeface="Merriweather" pitchFamily="2" charset="77"/>
            </a:endParaRPr>
          </a:p>
          <a:p>
            <a:r>
              <a:rPr lang="en-US" dirty="0">
                <a:latin typeface="Merriweather" pitchFamily="2" charset="77"/>
              </a:rPr>
              <a:t>“bad guys doing time”</a:t>
            </a:r>
          </a:p>
          <a:p>
            <a:endParaRPr lang="en-US" dirty="0">
              <a:latin typeface="Merriweather" pitchFamily="2" charset="77"/>
            </a:endParaRPr>
          </a:p>
          <a:p>
            <a:r>
              <a:rPr lang="en-US" dirty="0">
                <a:latin typeface="Merriweather" pitchFamily="2" charset="77"/>
              </a:rPr>
              <a:t>Negative impact on wellbeing</a:t>
            </a:r>
          </a:p>
          <a:p>
            <a:endParaRPr lang="en-US" dirty="0">
              <a:latin typeface="Merriweather" pitchFamily="2" charset="77"/>
            </a:endParaRPr>
          </a:p>
        </p:txBody>
      </p:sp>
      <p:sp>
        <p:nvSpPr>
          <p:cNvPr id="6" name="TextBox 5">
            <a:extLst>
              <a:ext uri="{FF2B5EF4-FFF2-40B4-BE49-F238E27FC236}">
                <a16:creationId xmlns:a16="http://schemas.microsoft.com/office/drawing/2014/main" id="{822F5D91-BC4B-694A-8958-281A5405351C}"/>
              </a:ext>
            </a:extLst>
          </p:cNvPr>
          <p:cNvSpPr txBox="1"/>
          <p:nvPr/>
        </p:nvSpPr>
        <p:spPr>
          <a:xfrm>
            <a:off x="6477000" y="3178076"/>
            <a:ext cx="5029200" cy="2308324"/>
          </a:xfrm>
          <a:prstGeom prst="rect">
            <a:avLst/>
          </a:prstGeom>
          <a:noFill/>
        </p:spPr>
        <p:txBody>
          <a:bodyPr wrap="square" rtlCol="0">
            <a:spAutoFit/>
          </a:bodyPr>
          <a:lstStyle/>
          <a:p>
            <a:pPr algn="r"/>
            <a:r>
              <a:rPr lang="en-US" dirty="0">
                <a:latin typeface="Merriweather" pitchFamily="2" charset="77"/>
                <a:cs typeface="Poppins" pitchFamily="2" charset="77"/>
              </a:rPr>
              <a:t>Human dignity focus</a:t>
            </a:r>
          </a:p>
          <a:p>
            <a:pPr algn="r"/>
            <a:endParaRPr lang="en-US" dirty="0">
              <a:latin typeface="Merriweather" pitchFamily="2" charset="77"/>
              <a:cs typeface="Poppins" pitchFamily="2" charset="77"/>
            </a:endParaRPr>
          </a:p>
          <a:p>
            <a:pPr algn="r"/>
            <a:r>
              <a:rPr lang="en-US" dirty="0">
                <a:latin typeface="Merriweather" pitchFamily="2" charset="77"/>
                <a:cs typeface="Poppins" pitchFamily="2" charset="77"/>
              </a:rPr>
              <a:t>Reentry / restoration mindset</a:t>
            </a:r>
          </a:p>
          <a:p>
            <a:pPr algn="r"/>
            <a:endParaRPr lang="en-US" dirty="0">
              <a:latin typeface="Merriweather" pitchFamily="2" charset="77"/>
              <a:cs typeface="Poppins" pitchFamily="2" charset="77"/>
            </a:endParaRPr>
          </a:p>
          <a:p>
            <a:pPr algn="r"/>
            <a:r>
              <a:rPr lang="en-US" dirty="0">
                <a:latin typeface="Merriweather" pitchFamily="2" charset="77"/>
                <a:cs typeface="Poppins" pitchFamily="2" charset="77"/>
              </a:rPr>
              <a:t>Work to foster change</a:t>
            </a:r>
          </a:p>
          <a:p>
            <a:pPr algn="r"/>
            <a:endParaRPr lang="en-US" dirty="0">
              <a:latin typeface="Merriweather" pitchFamily="2" charset="77"/>
              <a:cs typeface="Poppins" pitchFamily="2" charset="77"/>
            </a:endParaRPr>
          </a:p>
          <a:p>
            <a:pPr algn="r"/>
            <a:r>
              <a:rPr lang="en-US" dirty="0">
                <a:latin typeface="Merriweather" pitchFamily="2" charset="77"/>
                <a:cs typeface="Poppins" pitchFamily="2" charset="77"/>
              </a:rPr>
              <a:t>Positive wellbeing; purpose</a:t>
            </a:r>
          </a:p>
          <a:p>
            <a:pPr algn="r"/>
            <a:endParaRPr lang="en-US" dirty="0">
              <a:latin typeface="Merriweather" pitchFamily="2" charset="77"/>
              <a:cs typeface="Poppins" pitchFamily="2" charset="77"/>
            </a:endParaRPr>
          </a:p>
        </p:txBody>
      </p:sp>
      <p:pic>
        <p:nvPicPr>
          <p:cNvPr id="4" name="Picture 3" descr="A green and black logo&#10;&#10;Description automatically generated">
            <a:extLst>
              <a:ext uri="{FF2B5EF4-FFF2-40B4-BE49-F238E27FC236}">
                <a16:creationId xmlns:a16="http://schemas.microsoft.com/office/drawing/2014/main" id="{C9C7D13B-1C2F-7FA8-1A32-3E8DF19909E2}"/>
              </a:ext>
            </a:extLst>
          </p:cNvPr>
          <p:cNvPicPr>
            <a:picLocks noChangeAspect="1"/>
          </p:cNvPicPr>
          <p:nvPr/>
        </p:nvPicPr>
        <p:blipFill>
          <a:blip r:embed="rId3"/>
          <a:stretch>
            <a:fillRect/>
          </a:stretch>
        </p:blipFill>
        <p:spPr>
          <a:xfrm>
            <a:off x="762000" y="2032000"/>
            <a:ext cx="406400" cy="406400"/>
          </a:xfrm>
          <a:prstGeom prst="rect">
            <a:avLst/>
          </a:prstGeom>
        </p:spPr>
      </p:pic>
      <p:pic>
        <p:nvPicPr>
          <p:cNvPr id="10" name="Picture 9" descr="A green and black logo&#10;&#10;Description automatically generated">
            <a:extLst>
              <a:ext uri="{FF2B5EF4-FFF2-40B4-BE49-F238E27FC236}">
                <a16:creationId xmlns:a16="http://schemas.microsoft.com/office/drawing/2014/main" id="{64BF8430-E884-9B50-D6FE-ED568D91EA1C}"/>
              </a:ext>
            </a:extLst>
          </p:cNvPr>
          <p:cNvPicPr>
            <a:picLocks noChangeAspect="1"/>
          </p:cNvPicPr>
          <p:nvPr/>
        </p:nvPicPr>
        <p:blipFill>
          <a:blip r:embed="rId3"/>
          <a:stretch>
            <a:fillRect/>
          </a:stretch>
        </p:blipFill>
        <p:spPr>
          <a:xfrm>
            <a:off x="10972800" y="2032000"/>
            <a:ext cx="406400" cy="406400"/>
          </a:xfrm>
          <a:prstGeom prst="rect">
            <a:avLst/>
          </a:prstGeom>
        </p:spPr>
      </p:pic>
      <p:cxnSp>
        <p:nvCxnSpPr>
          <p:cNvPr id="8" name="Straight Arrow Connector 7">
            <a:extLst>
              <a:ext uri="{FF2B5EF4-FFF2-40B4-BE49-F238E27FC236}">
                <a16:creationId xmlns:a16="http://schemas.microsoft.com/office/drawing/2014/main" id="{C94467A0-4FDA-0D85-C225-501974959B11}"/>
              </a:ext>
            </a:extLst>
          </p:cNvPr>
          <p:cNvCxnSpPr>
            <a:cxnSpLocks/>
          </p:cNvCxnSpPr>
          <p:nvPr/>
        </p:nvCxnSpPr>
        <p:spPr>
          <a:xfrm>
            <a:off x="1219200" y="2209800"/>
            <a:ext cx="9692640" cy="0"/>
          </a:xfrm>
          <a:prstGeom prst="straightConnector1">
            <a:avLst/>
          </a:prstGeom>
          <a:ln w="38100">
            <a:solidFill>
              <a:srgbClr val="97D7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D7B311-1D4C-E4E1-EF11-DF92845E1B5B}"/>
              </a:ext>
            </a:extLst>
          </p:cNvPr>
          <p:cNvSpPr txBox="1"/>
          <p:nvPr/>
        </p:nvSpPr>
        <p:spPr>
          <a:xfrm>
            <a:off x="685800" y="2515815"/>
            <a:ext cx="5029200" cy="830997"/>
          </a:xfrm>
          <a:prstGeom prst="rect">
            <a:avLst/>
          </a:prstGeom>
          <a:noFill/>
        </p:spPr>
        <p:txBody>
          <a:bodyPr wrap="square" rtlCol="0">
            <a:spAutoFit/>
          </a:bodyPr>
          <a:lstStyle/>
          <a:p>
            <a:r>
              <a:rPr lang="en-US" sz="2400" b="1" dirty="0">
                <a:solidFill>
                  <a:srgbClr val="97D700"/>
                </a:solidFill>
                <a:latin typeface="Merriweather" pitchFamily="2" charset="77"/>
              </a:rPr>
              <a:t>Punitive</a:t>
            </a:r>
          </a:p>
          <a:p>
            <a:endParaRPr lang="en-US" sz="2400" dirty="0">
              <a:latin typeface="Merriweather" pitchFamily="2" charset="77"/>
            </a:endParaRPr>
          </a:p>
        </p:txBody>
      </p:sp>
      <p:sp>
        <p:nvSpPr>
          <p:cNvPr id="15" name="TextBox 14">
            <a:extLst>
              <a:ext uri="{FF2B5EF4-FFF2-40B4-BE49-F238E27FC236}">
                <a16:creationId xmlns:a16="http://schemas.microsoft.com/office/drawing/2014/main" id="{EAC93CDC-CE7C-715D-F1DD-12A80B40300F}"/>
              </a:ext>
            </a:extLst>
          </p:cNvPr>
          <p:cNvSpPr txBox="1"/>
          <p:nvPr/>
        </p:nvSpPr>
        <p:spPr>
          <a:xfrm>
            <a:off x="6400800" y="2515815"/>
            <a:ext cx="5029200" cy="830997"/>
          </a:xfrm>
          <a:prstGeom prst="rect">
            <a:avLst/>
          </a:prstGeom>
          <a:noFill/>
        </p:spPr>
        <p:txBody>
          <a:bodyPr wrap="square" rtlCol="0">
            <a:spAutoFit/>
          </a:bodyPr>
          <a:lstStyle/>
          <a:p>
            <a:pPr algn="r"/>
            <a:r>
              <a:rPr lang="en-US" sz="2400" b="1" dirty="0">
                <a:solidFill>
                  <a:srgbClr val="97D700"/>
                </a:solidFill>
                <a:latin typeface="Merriweather" pitchFamily="2" charset="77"/>
              </a:rPr>
              <a:t>Rehabilitative</a:t>
            </a:r>
          </a:p>
          <a:p>
            <a:pPr algn="r"/>
            <a:endParaRPr lang="en-US" sz="2400" dirty="0">
              <a:latin typeface="Merriweather" pitchFamily="2" charset="77"/>
            </a:endParaRPr>
          </a:p>
        </p:txBody>
      </p:sp>
    </p:spTree>
    <p:extLst>
      <p:ext uri="{BB962C8B-B14F-4D97-AF65-F5344CB8AC3E}">
        <p14:creationId xmlns:p14="http://schemas.microsoft.com/office/powerpoint/2010/main" val="3698895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2514600"/>
            <a:ext cx="4876800" cy="2868734"/>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Dissonance </a:t>
            </a:r>
            <a:r>
              <a:rPr lang="en-US" sz="8000" b="1" dirty="0">
                <a:solidFill>
                  <a:srgbClr val="97D700"/>
                </a:solidFill>
                <a:latin typeface="Bebas Neue Bold" pitchFamily="2" charset="77"/>
              </a:rPr>
              <a:t>of</a:t>
            </a:r>
          </a:p>
          <a:p>
            <a:pPr>
              <a:lnSpc>
                <a:spcPts val="7000"/>
              </a:lnSpc>
            </a:pPr>
            <a:r>
              <a:rPr lang="en-US" sz="8000" b="1" i="0" dirty="0">
                <a:solidFill>
                  <a:srgbClr val="97D700"/>
                </a:solidFill>
                <a:latin typeface="Bebas Neue Bold" pitchFamily="2" charset="77"/>
              </a:rPr>
              <a:t>Corrections</a:t>
            </a:r>
          </a:p>
        </p:txBody>
      </p:sp>
      <p:sp>
        <p:nvSpPr>
          <p:cNvPr id="4" name="TextBox 3">
            <a:extLst>
              <a:ext uri="{FF2B5EF4-FFF2-40B4-BE49-F238E27FC236}">
                <a16:creationId xmlns:a16="http://schemas.microsoft.com/office/drawing/2014/main" id="{0599A722-DAA3-1646-8297-46A9FD312BB6}"/>
              </a:ext>
            </a:extLst>
          </p:cNvPr>
          <p:cNvSpPr txBox="1"/>
          <p:nvPr/>
        </p:nvSpPr>
        <p:spPr>
          <a:xfrm>
            <a:off x="6096000" y="685800"/>
            <a:ext cx="5638800" cy="1323439"/>
          </a:xfrm>
          <a:prstGeom prst="rect">
            <a:avLst/>
          </a:prstGeom>
          <a:noFill/>
        </p:spPr>
        <p:txBody>
          <a:bodyPr wrap="square" rtlCol="0">
            <a:spAutoFit/>
          </a:bodyPr>
          <a:lstStyle/>
          <a:p>
            <a:r>
              <a:rPr lang="en-US" sz="2000" dirty="0">
                <a:latin typeface="Merriweather" pitchFamily="2" charset="77"/>
              </a:rPr>
              <a:t>A human-dignity and rehabilitation focus creates a sense of dissonance in the mind of the typical corrections narrative.</a:t>
            </a:r>
          </a:p>
          <a:p>
            <a:endParaRPr lang="en-US" sz="2000" dirty="0">
              <a:latin typeface="Merriweather" pitchFamily="2" charset="77"/>
            </a:endParaRPr>
          </a:p>
        </p:txBody>
      </p:sp>
      <p:sp>
        <p:nvSpPr>
          <p:cNvPr id="6" name="TextBox 5">
            <a:extLst>
              <a:ext uri="{FF2B5EF4-FFF2-40B4-BE49-F238E27FC236}">
                <a16:creationId xmlns:a16="http://schemas.microsoft.com/office/drawing/2014/main" id="{8FD4ABE4-27A6-1446-9830-7776C1FADDB6}"/>
              </a:ext>
            </a:extLst>
          </p:cNvPr>
          <p:cNvSpPr txBox="1"/>
          <p:nvPr/>
        </p:nvSpPr>
        <p:spPr>
          <a:xfrm>
            <a:off x="6096000" y="2133600"/>
            <a:ext cx="5638800" cy="1323439"/>
          </a:xfrm>
          <a:prstGeom prst="rect">
            <a:avLst/>
          </a:prstGeom>
          <a:noFill/>
        </p:spPr>
        <p:txBody>
          <a:bodyPr wrap="square" rtlCol="0">
            <a:spAutoFit/>
          </a:bodyPr>
          <a:lstStyle/>
          <a:p>
            <a:r>
              <a:rPr lang="en-US" sz="2000" dirty="0">
                <a:latin typeface="Merriweather" pitchFamily="2" charset="77"/>
              </a:rPr>
              <a:t>A human-dignity and rehabilitation focus of corrections will require staff to “exercise” certain values/beliefs muscles</a:t>
            </a:r>
          </a:p>
          <a:p>
            <a:endParaRPr lang="en-US" sz="2000" dirty="0">
              <a:latin typeface="Merriweather" pitchFamily="2" charset="77"/>
            </a:endParaRPr>
          </a:p>
        </p:txBody>
      </p:sp>
      <p:sp>
        <p:nvSpPr>
          <p:cNvPr id="7" name="TextBox 6">
            <a:extLst>
              <a:ext uri="{FF2B5EF4-FFF2-40B4-BE49-F238E27FC236}">
                <a16:creationId xmlns:a16="http://schemas.microsoft.com/office/drawing/2014/main" id="{1E5B5896-6DC3-C94B-B9B0-F47AC86FC343}"/>
              </a:ext>
            </a:extLst>
          </p:cNvPr>
          <p:cNvSpPr txBox="1"/>
          <p:nvPr/>
        </p:nvSpPr>
        <p:spPr>
          <a:xfrm>
            <a:off x="6096000" y="3581400"/>
            <a:ext cx="5638800" cy="2554545"/>
          </a:xfrm>
          <a:prstGeom prst="rect">
            <a:avLst/>
          </a:prstGeom>
          <a:noFill/>
        </p:spPr>
        <p:txBody>
          <a:bodyPr wrap="square" rtlCol="0">
            <a:spAutoFit/>
          </a:bodyPr>
          <a:lstStyle/>
          <a:p>
            <a:r>
              <a:rPr lang="en-US" sz="2000" dirty="0">
                <a:latin typeface="Merriweather" pitchFamily="2" charset="77"/>
              </a:rPr>
              <a:t>When the solid ground is established under the everyday staff/offender interactions, standing firm on determined values and beliefs, the staff member is more likely to have higher resistance to job stress, better mental and physical well-being, and increased job satisfaction.  </a:t>
            </a:r>
          </a:p>
          <a:p>
            <a:endParaRPr lang="en-US" sz="2000" dirty="0">
              <a:latin typeface="Merriweather" pitchFamily="2" charset="77"/>
            </a:endParaRPr>
          </a:p>
        </p:txBody>
      </p:sp>
    </p:spTree>
    <p:extLst>
      <p:ext uri="{BB962C8B-B14F-4D97-AF65-F5344CB8AC3E}">
        <p14:creationId xmlns:p14="http://schemas.microsoft.com/office/powerpoint/2010/main" val="1797741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46C9520-7058-A84A-9F2E-BA23D3EC88B0}"/>
              </a:ext>
            </a:extLst>
          </p:cNvPr>
          <p:cNvSpPr txBox="1"/>
          <p:nvPr/>
        </p:nvSpPr>
        <p:spPr>
          <a:xfrm>
            <a:off x="304800" y="450629"/>
            <a:ext cx="4953000" cy="2868734"/>
          </a:xfrm>
          <a:prstGeom prst="rect">
            <a:avLst/>
          </a:prstGeom>
          <a:noFill/>
        </p:spPr>
        <p:txBody>
          <a:bodyPr wrap="square">
            <a:spAutoFit/>
          </a:bodyPr>
          <a:lstStyle/>
          <a:p>
            <a:pPr>
              <a:lnSpc>
                <a:spcPts val="7000"/>
              </a:lnSpc>
            </a:pPr>
            <a:r>
              <a:rPr lang="en-US" sz="8000" b="1" i="0" dirty="0">
                <a:solidFill>
                  <a:srgbClr val="97D700"/>
                </a:solidFill>
                <a:latin typeface="Bebas Neue Bold" pitchFamily="2" charset="77"/>
              </a:rPr>
              <a:t>Human</a:t>
            </a:r>
          </a:p>
          <a:p>
            <a:pPr>
              <a:lnSpc>
                <a:spcPts val="7000"/>
              </a:lnSpc>
            </a:pPr>
            <a:r>
              <a:rPr lang="en-US" sz="8000" b="1" dirty="0">
                <a:solidFill>
                  <a:srgbClr val="97D700"/>
                </a:solidFill>
                <a:latin typeface="Bebas Neue Bold" pitchFamily="2" charset="77"/>
              </a:rPr>
              <a:t>Dignity</a:t>
            </a:r>
          </a:p>
          <a:p>
            <a:pPr>
              <a:lnSpc>
                <a:spcPts val="7000"/>
              </a:lnSpc>
            </a:pPr>
            <a:r>
              <a:rPr lang="en-US" sz="8000" b="1" i="0" dirty="0">
                <a:solidFill>
                  <a:srgbClr val="97D700"/>
                </a:solidFill>
                <a:latin typeface="Bebas Neue Bold" pitchFamily="2" charset="77"/>
              </a:rPr>
              <a:t>“Exercise”</a:t>
            </a:r>
          </a:p>
        </p:txBody>
      </p:sp>
      <p:sp>
        <p:nvSpPr>
          <p:cNvPr id="5" name="TextBox 4">
            <a:extLst>
              <a:ext uri="{FF2B5EF4-FFF2-40B4-BE49-F238E27FC236}">
                <a16:creationId xmlns:a16="http://schemas.microsoft.com/office/drawing/2014/main" id="{45D737FC-EDC6-F14C-BA9A-5C7EDB3E1A7E}"/>
              </a:ext>
            </a:extLst>
          </p:cNvPr>
          <p:cNvSpPr txBox="1"/>
          <p:nvPr/>
        </p:nvSpPr>
        <p:spPr>
          <a:xfrm>
            <a:off x="6172200" y="609600"/>
            <a:ext cx="5715000" cy="707886"/>
          </a:xfrm>
          <a:prstGeom prst="rect">
            <a:avLst/>
          </a:prstGeom>
          <a:noFill/>
        </p:spPr>
        <p:txBody>
          <a:bodyPr wrap="square" rtlCol="0">
            <a:spAutoFit/>
          </a:bodyPr>
          <a:lstStyle/>
          <a:p>
            <a:r>
              <a:rPr lang="en-US" sz="2000" dirty="0">
                <a:solidFill>
                  <a:srgbClr val="282828"/>
                </a:solidFill>
                <a:latin typeface="Merriweather" pitchFamily="2" charset="77"/>
              </a:rPr>
              <a:t>Doesn’t mean we are soft on crime</a:t>
            </a:r>
          </a:p>
          <a:p>
            <a:endParaRPr lang="en-US" sz="2000" dirty="0">
              <a:solidFill>
                <a:srgbClr val="282828"/>
              </a:solidFill>
              <a:latin typeface="Merriweather" pitchFamily="2" charset="77"/>
            </a:endParaRPr>
          </a:p>
        </p:txBody>
      </p:sp>
      <p:sp>
        <p:nvSpPr>
          <p:cNvPr id="6" name="TextBox 5">
            <a:extLst>
              <a:ext uri="{FF2B5EF4-FFF2-40B4-BE49-F238E27FC236}">
                <a16:creationId xmlns:a16="http://schemas.microsoft.com/office/drawing/2014/main" id="{71ADEEEB-639A-1343-BF3E-71765E1DCEE1}"/>
              </a:ext>
            </a:extLst>
          </p:cNvPr>
          <p:cNvSpPr txBox="1"/>
          <p:nvPr/>
        </p:nvSpPr>
        <p:spPr>
          <a:xfrm>
            <a:off x="6172200" y="1447800"/>
            <a:ext cx="5715000" cy="1323439"/>
          </a:xfrm>
          <a:prstGeom prst="rect">
            <a:avLst/>
          </a:prstGeom>
          <a:noFill/>
        </p:spPr>
        <p:txBody>
          <a:bodyPr wrap="square" rtlCol="0">
            <a:spAutoFit/>
          </a:bodyPr>
          <a:lstStyle/>
          <a:p>
            <a:r>
              <a:rPr lang="en-US" sz="2000" dirty="0">
                <a:solidFill>
                  <a:srgbClr val="282828"/>
                </a:solidFill>
                <a:latin typeface="Merriweather" pitchFamily="2" charset="77"/>
              </a:rPr>
              <a:t>Holds in tandem the justice system/public safety responsibility and a redemption/reconciliation system</a:t>
            </a:r>
          </a:p>
          <a:p>
            <a:endParaRPr lang="en-US" sz="2000" dirty="0">
              <a:solidFill>
                <a:srgbClr val="282828"/>
              </a:solidFill>
              <a:latin typeface="Merriweather" pitchFamily="2" charset="77"/>
            </a:endParaRPr>
          </a:p>
        </p:txBody>
      </p:sp>
      <p:sp>
        <p:nvSpPr>
          <p:cNvPr id="8" name="TextBox 7">
            <a:extLst>
              <a:ext uri="{FF2B5EF4-FFF2-40B4-BE49-F238E27FC236}">
                <a16:creationId xmlns:a16="http://schemas.microsoft.com/office/drawing/2014/main" id="{54D7E249-F8D3-8942-80CA-A68FC81083C9}"/>
              </a:ext>
            </a:extLst>
          </p:cNvPr>
          <p:cNvSpPr txBox="1"/>
          <p:nvPr/>
        </p:nvSpPr>
        <p:spPr>
          <a:xfrm>
            <a:off x="6175248" y="2718137"/>
            <a:ext cx="5711952" cy="1015663"/>
          </a:xfrm>
          <a:prstGeom prst="rect">
            <a:avLst/>
          </a:prstGeom>
          <a:noFill/>
        </p:spPr>
        <p:txBody>
          <a:bodyPr wrap="square" rtlCol="0">
            <a:spAutoFit/>
          </a:bodyPr>
          <a:lstStyle/>
          <a:p>
            <a:r>
              <a:rPr lang="en-US" sz="2000" dirty="0">
                <a:solidFill>
                  <a:srgbClr val="282828"/>
                </a:solidFill>
                <a:latin typeface="Merriweather" pitchFamily="2" charset="77"/>
              </a:rPr>
              <a:t>Investing in the recovery of the inmate is the other half of public safety</a:t>
            </a:r>
          </a:p>
          <a:p>
            <a:endParaRPr lang="en-US" sz="2000" dirty="0">
              <a:solidFill>
                <a:srgbClr val="282828"/>
              </a:solidFill>
              <a:latin typeface="Merriweather" pitchFamily="2" charset="77"/>
            </a:endParaRPr>
          </a:p>
        </p:txBody>
      </p:sp>
      <p:pic>
        <p:nvPicPr>
          <p:cNvPr id="10" name="Picture 9" descr="A green and black logo&#10;&#10;Description automatically generated">
            <a:extLst>
              <a:ext uri="{FF2B5EF4-FFF2-40B4-BE49-F238E27FC236}">
                <a16:creationId xmlns:a16="http://schemas.microsoft.com/office/drawing/2014/main" id="{666DC378-D586-75A1-8B1E-B9AAD0254B30}"/>
              </a:ext>
            </a:extLst>
          </p:cNvPr>
          <p:cNvPicPr>
            <a:picLocks noChangeAspect="1"/>
          </p:cNvPicPr>
          <p:nvPr/>
        </p:nvPicPr>
        <p:blipFill>
          <a:blip r:embed="rId2"/>
          <a:stretch>
            <a:fillRect/>
          </a:stretch>
        </p:blipFill>
        <p:spPr>
          <a:xfrm>
            <a:off x="5613400" y="2836445"/>
            <a:ext cx="406400" cy="355600"/>
          </a:xfrm>
          <a:prstGeom prst="rect">
            <a:avLst/>
          </a:prstGeom>
        </p:spPr>
      </p:pic>
      <p:pic>
        <p:nvPicPr>
          <p:cNvPr id="15" name="Picture 14" descr="A green and black logo&#10;&#10;Description automatically generated">
            <a:extLst>
              <a:ext uri="{FF2B5EF4-FFF2-40B4-BE49-F238E27FC236}">
                <a16:creationId xmlns:a16="http://schemas.microsoft.com/office/drawing/2014/main" id="{2104066E-38C5-90C0-0CC0-C14714EDE809}"/>
              </a:ext>
            </a:extLst>
          </p:cNvPr>
          <p:cNvPicPr>
            <a:picLocks noChangeAspect="1"/>
          </p:cNvPicPr>
          <p:nvPr/>
        </p:nvPicPr>
        <p:blipFill>
          <a:blip r:embed="rId3"/>
          <a:stretch>
            <a:fillRect/>
          </a:stretch>
        </p:blipFill>
        <p:spPr>
          <a:xfrm>
            <a:off x="5613400" y="635000"/>
            <a:ext cx="406400" cy="355600"/>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593E8054-0B69-104E-0D08-679D7C839A4B}"/>
              </a:ext>
            </a:extLst>
          </p:cNvPr>
          <p:cNvPicPr>
            <a:picLocks noChangeAspect="1"/>
          </p:cNvPicPr>
          <p:nvPr/>
        </p:nvPicPr>
        <p:blipFill>
          <a:blip r:embed="rId4"/>
          <a:stretch>
            <a:fillRect/>
          </a:stretch>
        </p:blipFill>
        <p:spPr>
          <a:xfrm>
            <a:off x="5626100" y="1532354"/>
            <a:ext cx="393700" cy="355600"/>
          </a:xfrm>
          <a:prstGeom prst="rect">
            <a:avLst/>
          </a:prstGeom>
        </p:spPr>
      </p:pic>
      <p:sp>
        <p:nvSpPr>
          <p:cNvPr id="4" name="TextBox 3">
            <a:extLst>
              <a:ext uri="{FF2B5EF4-FFF2-40B4-BE49-F238E27FC236}">
                <a16:creationId xmlns:a16="http://schemas.microsoft.com/office/drawing/2014/main" id="{BB47B146-0BA2-AD91-3325-89479E118076}"/>
              </a:ext>
            </a:extLst>
          </p:cNvPr>
          <p:cNvSpPr txBox="1"/>
          <p:nvPr/>
        </p:nvSpPr>
        <p:spPr>
          <a:xfrm>
            <a:off x="6934200" y="3579674"/>
            <a:ext cx="4965700" cy="1754326"/>
          </a:xfrm>
          <a:prstGeom prst="rect">
            <a:avLst/>
          </a:prstGeom>
          <a:noFill/>
        </p:spPr>
        <p:txBody>
          <a:bodyPr wrap="square" rtlCol="0">
            <a:spAutoFit/>
          </a:bodyPr>
          <a:lstStyle/>
          <a:p>
            <a:r>
              <a:rPr lang="en-US" dirty="0">
                <a:solidFill>
                  <a:srgbClr val="282828"/>
                </a:solidFill>
                <a:latin typeface="Merriweather" pitchFamily="2" charset="77"/>
              </a:rPr>
              <a:t>95% of those in state custody will return to society at some point</a:t>
            </a:r>
          </a:p>
          <a:p>
            <a:endParaRPr lang="en-US" dirty="0">
              <a:solidFill>
                <a:srgbClr val="282828"/>
              </a:solidFill>
              <a:latin typeface="Merriweather" pitchFamily="2" charset="77"/>
            </a:endParaRPr>
          </a:p>
          <a:p>
            <a:r>
              <a:rPr lang="en-US" dirty="0">
                <a:solidFill>
                  <a:srgbClr val="282828"/>
                </a:solidFill>
                <a:latin typeface="Merriweather" pitchFamily="2" charset="77"/>
              </a:rPr>
              <a:t>Because of our values, we want society to be safe and every person restored to a right mind and a good life</a:t>
            </a:r>
          </a:p>
        </p:txBody>
      </p:sp>
      <p:pic>
        <p:nvPicPr>
          <p:cNvPr id="9" name="Picture 8" descr="A green and white logo&#10;&#10;Description automatically generated">
            <a:extLst>
              <a:ext uri="{FF2B5EF4-FFF2-40B4-BE49-F238E27FC236}">
                <a16:creationId xmlns:a16="http://schemas.microsoft.com/office/drawing/2014/main" id="{CC80DB1C-D649-EEFB-4C29-3A6A553687D2}"/>
              </a:ext>
            </a:extLst>
          </p:cNvPr>
          <p:cNvPicPr>
            <a:picLocks noChangeAspect="1"/>
          </p:cNvPicPr>
          <p:nvPr/>
        </p:nvPicPr>
        <p:blipFill>
          <a:blip r:embed="rId5"/>
          <a:stretch>
            <a:fillRect/>
          </a:stretch>
        </p:blipFill>
        <p:spPr>
          <a:xfrm>
            <a:off x="6521196" y="3657600"/>
            <a:ext cx="274320" cy="274320"/>
          </a:xfrm>
          <a:prstGeom prst="rect">
            <a:avLst/>
          </a:prstGeom>
        </p:spPr>
      </p:pic>
      <p:pic>
        <p:nvPicPr>
          <p:cNvPr id="14" name="Picture 13" descr="A green and white logo&#10;&#10;Description automatically generated">
            <a:extLst>
              <a:ext uri="{FF2B5EF4-FFF2-40B4-BE49-F238E27FC236}">
                <a16:creationId xmlns:a16="http://schemas.microsoft.com/office/drawing/2014/main" id="{F2A8E35D-0248-03FD-1EDC-09768D2BE86C}"/>
              </a:ext>
            </a:extLst>
          </p:cNvPr>
          <p:cNvPicPr>
            <a:picLocks noChangeAspect="1"/>
          </p:cNvPicPr>
          <p:nvPr/>
        </p:nvPicPr>
        <p:blipFill>
          <a:blip r:embed="rId5"/>
          <a:stretch>
            <a:fillRect/>
          </a:stretch>
        </p:blipFill>
        <p:spPr>
          <a:xfrm>
            <a:off x="6524752" y="4483001"/>
            <a:ext cx="274320" cy="274320"/>
          </a:xfrm>
          <a:prstGeom prst="rect">
            <a:avLst/>
          </a:prstGeom>
        </p:spPr>
      </p:pic>
    </p:spTree>
    <p:extLst>
      <p:ext uri="{BB962C8B-B14F-4D97-AF65-F5344CB8AC3E}">
        <p14:creationId xmlns:p14="http://schemas.microsoft.com/office/powerpoint/2010/main" val="1292002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3413</TotalTime>
  <Words>1214</Words>
  <Application>Microsoft Office PowerPoint</Application>
  <PresentationFormat>Widescreen</PresentationFormat>
  <Paragraphs>133</Paragraphs>
  <Slides>19</Slides>
  <Notes>6</Notes>
  <HiddenSlides>0</HiddenSlides>
  <MMClips>1</MMClips>
  <ScaleCrop>false</ScaleCrop>
  <HeadingPairs>
    <vt:vector size="8" baseType="variant">
      <vt:variant>
        <vt:lpstr>Fonts Used</vt:lpstr>
      </vt:variant>
      <vt:variant>
        <vt:i4>6</vt:i4>
      </vt:variant>
      <vt:variant>
        <vt:lpstr>Theme</vt:lpstr>
      </vt:variant>
      <vt:variant>
        <vt:i4>6</vt:i4>
      </vt:variant>
      <vt:variant>
        <vt:lpstr>Slide Titles</vt:lpstr>
      </vt:variant>
      <vt:variant>
        <vt:i4>19</vt:i4>
      </vt:variant>
      <vt:variant>
        <vt:lpstr>Custom Shows</vt:lpstr>
      </vt:variant>
      <vt:variant>
        <vt:i4>1</vt:i4>
      </vt:variant>
    </vt:vector>
  </HeadingPairs>
  <TitlesOfParts>
    <vt:vector size="32" baseType="lpstr">
      <vt:lpstr>Arial</vt:lpstr>
      <vt:lpstr>Bebas Neue Bold</vt:lpstr>
      <vt:lpstr>Calibri</vt:lpstr>
      <vt:lpstr>Merriweather</vt:lpstr>
      <vt:lpstr>Poppins</vt:lpstr>
      <vt:lpstr>Poppins Light</vt:lpstr>
      <vt:lpstr>Office Theme</vt:lpstr>
      <vt:lpstr>1_Office Theme</vt:lpstr>
      <vt:lpstr>2_Office Theme</vt:lpstr>
      <vt:lpstr>3_Office Theme</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Garner</dc:creator>
  <cp:lastModifiedBy>Matt Baum</cp:lastModifiedBy>
  <cp:revision>86</cp:revision>
  <cp:lastPrinted>2022-08-25T12:38:05Z</cp:lastPrinted>
  <dcterms:created xsi:type="dcterms:W3CDTF">2022-08-22T16:34:53Z</dcterms:created>
  <dcterms:modified xsi:type="dcterms:W3CDTF">2023-08-30T18:30:02Z</dcterms:modified>
</cp:coreProperties>
</file>