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 id="2147483654" r:id="rId3"/>
    <p:sldMasterId id="2147483657" r:id="rId4"/>
    <p:sldMasterId id="2147483661" r:id="rId5"/>
    <p:sldMasterId id="2147483660" r:id="rId6"/>
  </p:sldMasterIdLst>
  <p:notesMasterIdLst>
    <p:notesMasterId r:id="rId24"/>
  </p:notesMasterIdLst>
  <p:sldIdLst>
    <p:sldId id="296" r:id="rId7"/>
    <p:sldId id="273" r:id="rId8"/>
    <p:sldId id="350" r:id="rId9"/>
    <p:sldId id="352" r:id="rId10"/>
    <p:sldId id="353" r:id="rId11"/>
    <p:sldId id="354" r:id="rId12"/>
    <p:sldId id="356" r:id="rId13"/>
    <p:sldId id="357" r:id="rId14"/>
    <p:sldId id="358" r:id="rId15"/>
    <p:sldId id="359" r:id="rId16"/>
    <p:sldId id="360" r:id="rId17"/>
    <p:sldId id="355" r:id="rId18"/>
    <p:sldId id="361" r:id="rId19"/>
    <p:sldId id="362" r:id="rId20"/>
    <p:sldId id="363" r:id="rId21"/>
    <p:sldId id="364" r:id="rId22"/>
    <p:sldId id="293" r:id="rId23"/>
  </p:sldIdLst>
  <p:sldSz cx="12192000" cy="6858000"/>
  <p:notesSz cx="6858000" cy="9144000"/>
  <p:custShowLst>
    <p:custShow name="Webinar" id="0">
      <p:sldLst>
        <p:sld r:id="rId7"/>
        <p:sld r:id="rId8"/>
        <p:sld r:id="rId23"/>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binar Micro Lessons Content" id="{15E0DCBC-886F-7E40-B78B-A17661F06A23}">
          <p14:sldIdLst>
            <p14:sldId id="296"/>
            <p14:sldId id="273"/>
            <p14:sldId id="350"/>
            <p14:sldId id="352"/>
            <p14:sldId id="353"/>
            <p14:sldId id="354"/>
            <p14:sldId id="356"/>
            <p14:sldId id="357"/>
            <p14:sldId id="358"/>
            <p14:sldId id="359"/>
            <p14:sldId id="360"/>
            <p14:sldId id="355"/>
            <p14:sldId id="361"/>
            <p14:sldId id="362"/>
            <p14:sldId id="363"/>
            <p14:sldId id="364"/>
            <p14:sldId id="293"/>
          </p14:sldIdLst>
        </p14:section>
        <p14:section name="Base Slides" id="{ED28A6C3-D08C-8942-AAE0-D0F365BA308D}">
          <p14:sldIdLst/>
        </p14:section>
      </p14:sectionLst>
    </p:ext>
    <p:ext uri="{EFAFB233-063F-42B5-8137-9DF3F51BA10A}">
      <p15:sldGuideLst xmlns:p15="http://schemas.microsoft.com/office/powerpoint/2012/main">
        <p15:guide id="2" pos="3840" userDrawn="1">
          <p15:clr>
            <a:srgbClr val="FFFFFF"/>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D700"/>
    <a:srgbClr val="282828"/>
    <a:srgbClr val="FDDA04"/>
    <a:srgbClr val="242C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887"/>
    <p:restoredTop sz="94694"/>
  </p:normalViewPr>
  <p:slideViewPr>
    <p:cSldViewPr snapToObjects="1" showGuides="1">
      <p:cViewPr varScale="1">
        <p:scale>
          <a:sx n="105" d="100"/>
          <a:sy n="105" d="100"/>
        </p:scale>
        <p:origin x="324" y="96"/>
      </p:cViewPr>
      <p:guideLst>
        <p:guide pos="3840"/>
        <p:guide orient="horz" pos="2160"/>
      </p:guideLst>
    </p:cSldViewPr>
  </p:slideViewPr>
  <p:notesTextViewPr>
    <p:cViewPr>
      <p:scale>
        <a:sx n="3" d="2"/>
        <a:sy n="3" d="2"/>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Baum" userId="045c637b7e881644" providerId="LiveId" clId="{26F16565-A8F0-4DB8-9611-247A8089E278}"/>
    <pc:docChg chg="modSld">
      <pc:chgData name="Matt Baum" userId="045c637b7e881644" providerId="LiveId" clId="{26F16565-A8F0-4DB8-9611-247A8089E278}" dt="2023-08-30T18:33:28.622" v="4" actId="404"/>
      <pc:docMkLst>
        <pc:docMk/>
      </pc:docMkLst>
      <pc:sldChg chg="modSp mod">
        <pc:chgData name="Matt Baum" userId="045c637b7e881644" providerId="LiveId" clId="{26F16565-A8F0-4DB8-9611-247A8089E278}" dt="2023-08-30T18:33:28.622" v="4" actId="404"/>
        <pc:sldMkLst>
          <pc:docMk/>
          <pc:sldMk cId="395721361" sldId="296"/>
        </pc:sldMkLst>
        <pc:spChg chg="mod">
          <ac:chgData name="Matt Baum" userId="045c637b7e881644" providerId="LiveId" clId="{26F16565-A8F0-4DB8-9611-247A8089E278}" dt="2023-08-30T18:33:28.622" v="4" actId="404"/>
          <ac:spMkLst>
            <pc:docMk/>
            <pc:sldMk cId="395721361" sldId="296"/>
            <ac:spMk id="53" creationId="{7AA7A637-E6D2-1B4E-8EA9-D6CF1821162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A7C502-77C9-8D40-8788-B1B69B46F4BE}"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n-US"/>
        </a:p>
      </dgm:t>
    </dgm:pt>
    <dgm:pt modelId="{56F0174B-7E1A-3C4A-99AE-25C397BB36CA}">
      <dgm:prSet phldrT="[Text]"/>
      <dgm:spPr>
        <a:solidFill>
          <a:srgbClr val="97D700"/>
        </a:solidFill>
      </dgm:spPr>
      <dgm:t>
        <a:bodyPr/>
        <a:lstStyle/>
        <a:p>
          <a:r>
            <a:rPr lang="en-US" dirty="0">
              <a:solidFill>
                <a:schemeClr val="tx1"/>
              </a:solidFill>
              <a:latin typeface="Merriweather" pitchFamily="2" charset="77"/>
            </a:rPr>
            <a:t>Primary</a:t>
          </a:r>
        </a:p>
      </dgm:t>
    </dgm:pt>
    <dgm:pt modelId="{72D2DFA2-BB11-6248-9C44-28740D813E99}" type="parTrans" cxnId="{D7FB27BC-1BCF-8A43-AD33-0A6583D49769}">
      <dgm:prSet/>
      <dgm:spPr/>
      <dgm:t>
        <a:bodyPr/>
        <a:lstStyle/>
        <a:p>
          <a:endParaRPr lang="en-US">
            <a:latin typeface="Merriweather" pitchFamily="2" charset="77"/>
          </a:endParaRPr>
        </a:p>
      </dgm:t>
    </dgm:pt>
    <dgm:pt modelId="{AFFFAC39-3021-F341-9177-D5C17E5800A9}" type="sibTrans" cxnId="{D7FB27BC-1BCF-8A43-AD33-0A6583D49769}">
      <dgm:prSet/>
      <dgm:spPr/>
      <dgm:t>
        <a:bodyPr/>
        <a:lstStyle/>
        <a:p>
          <a:endParaRPr lang="en-US">
            <a:latin typeface="Merriweather" pitchFamily="2" charset="77"/>
          </a:endParaRPr>
        </a:p>
      </dgm:t>
    </dgm:pt>
    <dgm:pt modelId="{84077EEA-7231-9347-AE52-F3F31413622C}">
      <dgm:prSet phldrT="[Text]" custT="1"/>
      <dgm:spPr>
        <a:gradFill flip="none" rotWithShape="0">
          <a:gsLst>
            <a:gs pos="0">
              <a:srgbClr val="97D700">
                <a:tint val="66000"/>
                <a:satMod val="160000"/>
              </a:srgbClr>
            </a:gs>
            <a:gs pos="50000">
              <a:srgbClr val="97D700">
                <a:tint val="44500"/>
                <a:satMod val="160000"/>
              </a:srgbClr>
            </a:gs>
            <a:gs pos="100000">
              <a:srgbClr val="97D700">
                <a:tint val="23500"/>
                <a:satMod val="160000"/>
              </a:srgbClr>
            </a:gs>
          </a:gsLst>
          <a:lin ang="5400000" scaled="1"/>
          <a:tileRect/>
        </a:gradFill>
      </dgm:spPr>
      <dgm:t>
        <a:bodyPr/>
        <a:lstStyle/>
        <a:p>
          <a:r>
            <a:rPr lang="en-US" sz="2000" dirty="0">
              <a:solidFill>
                <a:schemeClr val="tx1"/>
              </a:solidFill>
              <a:latin typeface="Merriweather" pitchFamily="2" charset="77"/>
            </a:rPr>
            <a:t>Behavior</a:t>
          </a:r>
        </a:p>
      </dgm:t>
    </dgm:pt>
    <dgm:pt modelId="{B66E3267-B1FC-FF4E-B645-92D2012C6448}" type="parTrans" cxnId="{CA7A917C-740D-FE43-9A6A-7225F87A94D2}">
      <dgm:prSet/>
      <dgm:spPr/>
      <dgm:t>
        <a:bodyPr/>
        <a:lstStyle/>
        <a:p>
          <a:endParaRPr lang="en-US">
            <a:latin typeface="Merriweather" pitchFamily="2" charset="77"/>
          </a:endParaRPr>
        </a:p>
      </dgm:t>
    </dgm:pt>
    <dgm:pt modelId="{15171036-062A-8844-BD65-F905A0645C70}" type="sibTrans" cxnId="{CA7A917C-740D-FE43-9A6A-7225F87A94D2}">
      <dgm:prSet/>
      <dgm:spPr/>
      <dgm:t>
        <a:bodyPr/>
        <a:lstStyle/>
        <a:p>
          <a:endParaRPr lang="en-US">
            <a:latin typeface="Merriweather" pitchFamily="2" charset="77"/>
          </a:endParaRPr>
        </a:p>
      </dgm:t>
    </dgm:pt>
    <dgm:pt modelId="{421FC428-10B5-7649-9D30-C4E68849754B}">
      <dgm:prSet phldrT="[Text]"/>
      <dgm:spPr>
        <a:solidFill>
          <a:srgbClr val="97D700"/>
        </a:solidFill>
      </dgm:spPr>
      <dgm:t>
        <a:bodyPr/>
        <a:lstStyle/>
        <a:p>
          <a:r>
            <a:rPr lang="en-US" dirty="0">
              <a:solidFill>
                <a:schemeClr val="tx1"/>
              </a:solidFill>
              <a:latin typeface="Merriweather" pitchFamily="2" charset="77"/>
            </a:rPr>
            <a:t>Secondary</a:t>
          </a:r>
        </a:p>
      </dgm:t>
    </dgm:pt>
    <dgm:pt modelId="{87BBCE82-E3C2-EC4B-9627-273F86AEC277}" type="parTrans" cxnId="{A30C47F8-1DED-CE41-86D9-73E001F54854}">
      <dgm:prSet/>
      <dgm:spPr/>
      <dgm:t>
        <a:bodyPr/>
        <a:lstStyle/>
        <a:p>
          <a:endParaRPr lang="en-US">
            <a:latin typeface="Merriweather" pitchFamily="2" charset="77"/>
          </a:endParaRPr>
        </a:p>
      </dgm:t>
    </dgm:pt>
    <dgm:pt modelId="{47286BA7-A9FF-6D41-90B5-8A8E106A9E12}" type="sibTrans" cxnId="{A30C47F8-1DED-CE41-86D9-73E001F54854}">
      <dgm:prSet/>
      <dgm:spPr/>
      <dgm:t>
        <a:bodyPr/>
        <a:lstStyle/>
        <a:p>
          <a:endParaRPr lang="en-US">
            <a:latin typeface="Merriweather" pitchFamily="2" charset="77"/>
          </a:endParaRPr>
        </a:p>
      </dgm:t>
    </dgm:pt>
    <dgm:pt modelId="{D851AEAB-86C6-5042-95D6-25AE0DAAA5F2}">
      <dgm:prSet phldrT="[Text]" custT="1"/>
      <dgm:spPr>
        <a:gradFill flip="none" rotWithShape="0">
          <a:gsLst>
            <a:gs pos="0">
              <a:srgbClr val="97D700">
                <a:tint val="66000"/>
                <a:satMod val="160000"/>
              </a:srgbClr>
            </a:gs>
            <a:gs pos="50000">
              <a:srgbClr val="97D700">
                <a:tint val="44500"/>
                <a:satMod val="160000"/>
              </a:srgbClr>
            </a:gs>
            <a:gs pos="100000">
              <a:srgbClr val="97D700">
                <a:tint val="23500"/>
                <a:satMod val="160000"/>
              </a:srgbClr>
            </a:gs>
          </a:gsLst>
          <a:lin ang="5400000" scaled="1"/>
          <a:tileRect/>
        </a:gradFill>
      </dgm:spPr>
      <dgm:t>
        <a:bodyPr/>
        <a:lstStyle/>
        <a:p>
          <a:r>
            <a:rPr lang="en-US" sz="2000" dirty="0">
              <a:solidFill>
                <a:schemeClr val="tx1"/>
              </a:solidFill>
              <a:latin typeface="Merriweather" pitchFamily="2" charset="77"/>
            </a:rPr>
            <a:t>Identity</a:t>
          </a:r>
        </a:p>
      </dgm:t>
    </dgm:pt>
    <dgm:pt modelId="{967A6BD1-0F63-784B-83AC-8E6DC47F477E}" type="parTrans" cxnId="{FA1BE934-61BD-6B46-9061-6E2119A077DC}">
      <dgm:prSet/>
      <dgm:spPr/>
      <dgm:t>
        <a:bodyPr/>
        <a:lstStyle/>
        <a:p>
          <a:endParaRPr lang="en-US">
            <a:latin typeface="Merriweather" pitchFamily="2" charset="77"/>
          </a:endParaRPr>
        </a:p>
      </dgm:t>
    </dgm:pt>
    <dgm:pt modelId="{7B3F178D-2E2A-094C-8459-56ECCF775E59}" type="sibTrans" cxnId="{FA1BE934-61BD-6B46-9061-6E2119A077DC}">
      <dgm:prSet/>
      <dgm:spPr/>
      <dgm:t>
        <a:bodyPr/>
        <a:lstStyle/>
        <a:p>
          <a:endParaRPr lang="en-US">
            <a:latin typeface="Merriweather" pitchFamily="2" charset="77"/>
          </a:endParaRPr>
        </a:p>
      </dgm:t>
    </dgm:pt>
    <dgm:pt modelId="{CF727CA9-48EB-044E-8E04-4F79926B6AB8}">
      <dgm:prSet phldrT="[Text]"/>
      <dgm:spPr>
        <a:solidFill>
          <a:srgbClr val="97D700"/>
        </a:solidFill>
      </dgm:spPr>
      <dgm:t>
        <a:bodyPr/>
        <a:lstStyle/>
        <a:p>
          <a:r>
            <a:rPr lang="en-US" dirty="0">
              <a:solidFill>
                <a:schemeClr val="tx1"/>
              </a:solidFill>
              <a:latin typeface="Merriweather" pitchFamily="2" charset="77"/>
            </a:rPr>
            <a:t>Tertiary</a:t>
          </a:r>
        </a:p>
      </dgm:t>
    </dgm:pt>
    <dgm:pt modelId="{DA205F1F-7BD5-E244-B5C9-9A3B59A7F363}" type="parTrans" cxnId="{1943F3C4-D552-394C-984B-4C79D71CC3CC}">
      <dgm:prSet/>
      <dgm:spPr/>
      <dgm:t>
        <a:bodyPr/>
        <a:lstStyle/>
        <a:p>
          <a:endParaRPr lang="en-US">
            <a:latin typeface="Merriweather" pitchFamily="2" charset="77"/>
          </a:endParaRPr>
        </a:p>
      </dgm:t>
    </dgm:pt>
    <dgm:pt modelId="{267C3639-9A85-2F48-9FAC-641092B23D89}" type="sibTrans" cxnId="{1943F3C4-D552-394C-984B-4C79D71CC3CC}">
      <dgm:prSet/>
      <dgm:spPr/>
      <dgm:t>
        <a:bodyPr/>
        <a:lstStyle/>
        <a:p>
          <a:endParaRPr lang="en-US">
            <a:latin typeface="Merriweather" pitchFamily="2" charset="77"/>
          </a:endParaRPr>
        </a:p>
      </dgm:t>
    </dgm:pt>
    <dgm:pt modelId="{473E0F7D-F5CF-A84D-8113-0E4A43C6427E}">
      <dgm:prSet phldrT="[Text]" custT="1"/>
      <dgm:spPr>
        <a:gradFill flip="none" rotWithShape="0">
          <a:gsLst>
            <a:gs pos="0">
              <a:srgbClr val="97D700">
                <a:tint val="66000"/>
                <a:satMod val="160000"/>
              </a:srgbClr>
            </a:gs>
            <a:gs pos="50000">
              <a:srgbClr val="97D700">
                <a:tint val="44500"/>
                <a:satMod val="160000"/>
              </a:srgbClr>
            </a:gs>
            <a:gs pos="100000">
              <a:srgbClr val="97D700">
                <a:tint val="23500"/>
                <a:satMod val="160000"/>
              </a:srgbClr>
            </a:gs>
          </a:gsLst>
          <a:lin ang="5400000" scaled="1"/>
          <a:tileRect/>
        </a:gradFill>
      </dgm:spPr>
      <dgm:t>
        <a:bodyPr/>
        <a:lstStyle/>
        <a:p>
          <a:r>
            <a:rPr lang="en-US" sz="2000" dirty="0">
              <a:solidFill>
                <a:schemeClr val="tx1"/>
              </a:solidFill>
              <a:latin typeface="Merriweather" pitchFamily="2" charset="77"/>
            </a:rPr>
            <a:t>Belonging</a:t>
          </a:r>
        </a:p>
      </dgm:t>
    </dgm:pt>
    <dgm:pt modelId="{C4F72D20-A2E4-E647-9988-F03FA8D3C0FD}" type="parTrans" cxnId="{91050E45-9221-544B-8730-DC9CEB8A4D3A}">
      <dgm:prSet/>
      <dgm:spPr/>
      <dgm:t>
        <a:bodyPr/>
        <a:lstStyle/>
        <a:p>
          <a:endParaRPr lang="en-US">
            <a:latin typeface="Merriweather" pitchFamily="2" charset="77"/>
          </a:endParaRPr>
        </a:p>
      </dgm:t>
    </dgm:pt>
    <dgm:pt modelId="{C2A40B71-8C0C-EC45-A059-807D0F5FC077}" type="sibTrans" cxnId="{91050E45-9221-544B-8730-DC9CEB8A4D3A}">
      <dgm:prSet/>
      <dgm:spPr/>
      <dgm:t>
        <a:bodyPr/>
        <a:lstStyle/>
        <a:p>
          <a:endParaRPr lang="en-US">
            <a:latin typeface="Merriweather" pitchFamily="2" charset="77"/>
          </a:endParaRPr>
        </a:p>
      </dgm:t>
    </dgm:pt>
    <dgm:pt modelId="{C2A25A68-D67E-724A-9E78-1B03432819F3}" type="pres">
      <dgm:prSet presAssocID="{67A7C502-77C9-8D40-8788-B1B69B46F4BE}" presName="Name0" presStyleCnt="0">
        <dgm:presLayoutVars>
          <dgm:dir/>
          <dgm:animLvl val="lvl"/>
          <dgm:resizeHandles val="exact"/>
        </dgm:presLayoutVars>
      </dgm:prSet>
      <dgm:spPr/>
    </dgm:pt>
    <dgm:pt modelId="{77B10319-2EF1-F548-B5B3-CB09B93ADDA5}" type="pres">
      <dgm:prSet presAssocID="{56F0174B-7E1A-3C4A-99AE-25C397BB36CA}" presName="linNode" presStyleCnt="0"/>
      <dgm:spPr/>
    </dgm:pt>
    <dgm:pt modelId="{D4556213-F9C7-A046-9C8B-5414CE732937}" type="pres">
      <dgm:prSet presAssocID="{56F0174B-7E1A-3C4A-99AE-25C397BB36CA}" presName="parentText" presStyleLbl="node1" presStyleIdx="0" presStyleCnt="3">
        <dgm:presLayoutVars>
          <dgm:chMax val="1"/>
          <dgm:bulletEnabled val="1"/>
        </dgm:presLayoutVars>
      </dgm:prSet>
      <dgm:spPr/>
    </dgm:pt>
    <dgm:pt modelId="{DF647AB0-6611-BC42-8222-051C81C41220}" type="pres">
      <dgm:prSet presAssocID="{56F0174B-7E1A-3C4A-99AE-25C397BB36CA}" presName="descendantText" presStyleLbl="alignAccFollowNode1" presStyleIdx="0" presStyleCnt="3">
        <dgm:presLayoutVars>
          <dgm:bulletEnabled val="1"/>
        </dgm:presLayoutVars>
      </dgm:prSet>
      <dgm:spPr/>
    </dgm:pt>
    <dgm:pt modelId="{D6F0B61E-B877-3F40-960C-C9615FA2AC14}" type="pres">
      <dgm:prSet presAssocID="{AFFFAC39-3021-F341-9177-D5C17E5800A9}" presName="sp" presStyleCnt="0"/>
      <dgm:spPr/>
    </dgm:pt>
    <dgm:pt modelId="{E50AD6B8-C30B-2B4D-9D0C-EA8128013846}" type="pres">
      <dgm:prSet presAssocID="{421FC428-10B5-7649-9D30-C4E68849754B}" presName="linNode" presStyleCnt="0"/>
      <dgm:spPr/>
    </dgm:pt>
    <dgm:pt modelId="{B4DF2151-E0AA-D146-958E-C44CC40BF9D5}" type="pres">
      <dgm:prSet presAssocID="{421FC428-10B5-7649-9D30-C4E68849754B}" presName="parentText" presStyleLbl="node1" presStyleIdx="1" presStyleCnt="3">
        <dgm:presLayoutVars>
          <dgm:chMax val="1"/>
          <dgm:bulletEnabled val="1"/>
        </dgm:presLayoutVars>
      </dgm:prSet>
      <dgm:spPr/>
    </dgm:pt>
    <dgm:pt modelId="{7BF84B19-334D-864F-98F5-2457E2BA25E1}" type="pres">
      <dgm:prSet presAssocID="{421FC428-10B5-7649-9D30-C4E68849754B}" presName="descendantText" presStyleLbl="alignAccFollowNode1" presStyleIdx="1" presStyleCnt="3">
        <dgm:presLayoutVars>
          <dgm:bulletEnabled val="1"/>
        </dgm:presLayoutVars>
      </dgm:prSet>
      <dgm:spPr/>
    </dgm:pt>
    <dgm:pt modelId="{A9347D81-0D1F-6A4A-B717-2F673D821891}" type="pres">
      <dgm:prSet presAssocID="{47286BA7-A9FF-6D41-90B5-8A8E106A9E12}" presName="sp" presStyleCnt="0"/>
      <dgm:spPr/>
    </dgm:pt>
    <dgm:pt modelId="{8A43FFD8-3F59-984E-AACF-07527304BB74}" type="pres">
      <dgm:prSet presAssocID="{CF727CA9-48EB-044E-8E04-4F79926B6AB8}" presName="linNode" presStyleCnt="0"/>
      <dgm:spPr/>
    </dgm:pt>
    <dgm:pt modelId="{3E052559-66AE-0547-BBC7-35F41A58FF98}" type="pres">
      <dgm:prSet presAssocID="{CF727CA9-48EB-044E-8E04-4F79926B6AB8}" presName="parentText" presStyleLbl="node1" presStyleIdx="2" presStyleCnt="3">
        <dgm:presLayoutVars>
          <dgm:chMax val="1"/>
          <dgm:bulletEnabled val="1"/>
        </dgm:presLayoutVars>
      </dgm:prSet>
      <dgm:spPr/>
    </dgm:pt>
    <dgm:pt modelId="{6A75682B-D3AD-2244-AC64-E98D7DF75D89}" type="pres">
      <dgm:prSet presAssocID="{CF727CA9-48EB-044E-8E04-4F79926B6AB8}" presName="descendantText" presStyleLbl="alignAccFollowNode1" presStyleIdx="2" presStyleCnt="3">
        <dgm:presLayoutVars>
          <dgm:bulletEnabled val="1"/>
        </dgm:presLayoutVars>
      </dgm:prSet>
      <dgm:spPr/>
    </dgm:pt>
  </dgm:ptLst>
  <dgm:cxnLst>
    <dgm:cxn modelId="{FA1BE934-61BD-6B46-9061-6E2119A077DC}" srcId="{421FC428-10B5-7649-9D30-C4E68849754B}" destId="{D851AEAB-86C6-5042-95D6-25AE0DAAA5F2}" srcOrd="0" destOrd="0" parTransId="{967A6BD1-0F63-784B-83AC-8E6DC47F477E}" sibTransId="{7B3F178D-2E2A-094C-8459-56ECCF775E59}"/>
    <dgm:cxn modelId="{DA7A935D-9008-7B46-9917-FD7297995D00}" type="presOf" srcId="{D851AEAB-86C6-5042-95D6-25AE0DAAA5F2}" destId="{7BF84B19-334D-864F-98F5-2457E2BA25E1}" srcOrd="0" destOrd="0" presId="urn:microsoft.com/office/officeart/2005/8/layout/vList5"/>
    <dgm:cxn modelId="{91050E45-9221-544B-8730-DC9CEB8A4D3A}" srcId="{CF727CA9-48EB-044E-8E04-4F79926B6AB8}" destId="{473E0F7D-F5CF-A84D-8113-0E4A43C6427E}" srcOrd="0" destOrd="0" parTransId="{C4F72D20-A2E4-E647-9988-F03FA8D3C0FD}" sibTransId="{C2A40B71-8C0C-EC45-A059-807D0F5FC077}"/>
    <dgm:cxn modelId="{B68E8053-21FD-3449-9DD5-2AC0EA57EE4B}" type="presOf" srcId="{CF727CA9-48EB-044E-8E04-4F79926B6AB8}" destId="{3E052559-66AE-0547-BBC7-35F41A58FF98}" srcOrd="0" destOrd="0" presId="urn:microsoft.com/office/officeart/2005/8/layout/vList5"/>
    <dgm:cxn modelId="{CA7A917C-740D-FE43-9A6A-7225F87A94D2}" srcId="{56F0174B-7E1A-3C4A-99AE-25C397BB36CA}" destId="{84077EEA-7231-9347-AE52-F3F31413622C}" srcOrd="0" destOrd="0" parTransId="{B66E3267-B1FC-FF4E-B645-92D2012C6448}" sibTransId="{15171036-062A-8844-BD65-F905A0645C70}"/>
    <dgm:cxn modelId="{AECE9586-C4AC-D34F-9A85-96286BE3E5CC}" type="presOf" srcId="{421FC428-10B5-7649-9D30-C4E68849754B}" destId="{B4DF2151-E0AA-D146-958E-C44CC40BF9D5}" srcOrd="0" destOrd="0" presId="urn:microsoft.com/office/officeart/2005/8/layout/vList5"/>
    <dgm:cxn modelId="{6B31A48D-79C0-CF45-9A71-196DFDD265D5}" type="presOf" srcId="{56F0174B-7E1A-3C4A-99AE-25C397BB36CA}" destId="{D4556213-F9C7-A046-9C8B-5414CE732937}" srcOrd="0" destOrd="0" presId="urn:microsoft.com/office/officeart/2005/8/layout/vList5"/>
    <dgm:cxn modelId="{94F20A9D-6BCB-7B48-8DB1-3D183E307A99}" type="presOf" srcId="{84077EEA-7231-9347-AE52-F3F31413622C}" destId="{DF647AB0-6611-BC42-8222-051C81C41220}" srcOrd="0" destOrd="0" presId="urn:microsoft.com/office/officeart/2005/8/layout/vList5"/>
    <dgm:cxn modelId="{7C7A54AC-292D-6B44-8C25-72725B526862}" type="presOf" srcId="{67A7C502-77C9-8D40-8788-B1B69B46F4BE}" destId="{C2A25A68-D67E-724A-9E78-1B03432819F3}" srcOrd="0" destOrd="0" presId="urn:microsoft.com/office/officeart/2005/8/layout/vList5"/>
    <dgm:cxn modelId="{D7FB27BC-1BCF-8A43-AD33-0A6583D49769}" srcId="{67A7C502-77C9-8D40-8788-B1B69B46F4BE}" destId="{56F0174B-7E1A-3C4A-99AE-25C397BB36CA}" srcOrd="0" destOrd="0" parTransId="{72D2DFA2-BB11-6248-9C44-28740D813E99}" sibTransId="{AFFFAC39-3021-F341-9177-D5C17E5800A9}"/>
    <dgm:cxn modelId="{1943F3C4-D552-394C-984B-4C79D71CC3CC}" srcId="{67A7C502-77C9-8D40-8788-B1B69B46F4BE}" destId="{CF727CA9-48EB-044E-8E04-4F79926B6AB8}" srcOrd="2" destOrd="0" parTransId="{DA205F1F-7BD5-E244-B5C9-9A3B59A7F363}" sibTransId="{267C3639-9A85-2F48-9FAC-641092B23D89}"/>
    <dgm:cxn modelId="{8EBEB4ED-C14F-5748-8B5D-A46AD55FFE13}" type="presOf" srcId="{473E0F7D-F5CF-A84D-8113-0E4A43C6427E}" destId="{6A75682B-D3AD-2244-AC64-E98D7DF75D89}" srcOrd="0" destOrd="0" presId="urn:microsoft.com/office/officeart/2005/8/layout/vList5"/>
    <dgm:cxn modelId="{A30C47F8-1DED-CE41-86D9-73E001F54854}" srcId="{67A7C502-77C9-8D40-8788-B1B69B46F4BE}" destId="{421FC428-10B5-7649-9D30-C4E68849754B}" srcOrd="1" destOrd="0" parTransId="{87BBCE82-E3C2-EC4B-9627-273F86AEC277}" sibTransId="{47286BA7-A9FF-6D41-90B5-8A8E106A9E12}"/>
    <dgm:cxn modelId="{283E14BA-C0A1-0843-88F0-E385830D2F02}" type="presParOf" srcId="{C2A25A68-D67E-724A-9E78-1B03432819F3}" destId="{77B10319-2EF1-F548-B5B3-CB09B93ADDA5}" srcOrd="0" destOrd="0" presId="urn:microsoft.com/office/officeart/2005/8/layout/vList5"/>
    <dgm:cxn modelId="{2CF872F0-BDFD-BB40-920A-B14262EFA836}" type="presParOf" srcId="{77B10319-2EF1-F548-B5B3-CB09B93ADDA5}" destId="{D4556213-F9C7-A046-9C8B-5414CE732937}" srcOrd="0" destOrd="0" presId="urn:microsoft.com/office/officeart/2005/8/layout/vList5"/>
    <dgm:cxn modelId="{639A4C27-0B80-C649-9689-CECE36EDA9EE}" type="presParOf" srcId="{77B10319-2EF1-F548-B5B3-CB09B93ADDA5}" destId="{DF647AB0-6611-BC42-8222-051C81C41220}" srcOrd="1" destOrd="0" presId="urn:microsoft.com/office/officeart/2005/8/layout/vList5"/>
    <dgm:cxn modelId="{9EB7921F-4690-364C-B311-03A3931592CF}" type="presParOf" srcId="{C2A25A68-D67E-724A-9E78-1B03432819F3}" destId="{D6F0B61E-B877-3F40-960C-C9615FA2AC14}" srcOrd="1" destOrd="0" presId="urn:microsoft.com/office/officeart/2005/8/layout/vList5"/>
    <dgm:cxn modelId="{D2618657-4328-E14B-8EAD-3B6C374ED239}" type="presParOf" srcId="{C2A25A68-D67E-724A-9E78-1B03432819F3}" destId="{E50AD6B8-C30B-2B4D-9D0C-EA8128013846}" srcOrd="2" destOrd="0" presId="urn:microsoft.com/office/officeart/2005/8/layout/vList5"/>
    <dgm:cxn modelId="{588AA8AB-ED13-D14A-A323-66EC55BA502F}" type="presParOf" srcId="{E50AD6B8-C30B-2B4D-9D0C-EA8128013846}" destId="{B4DF2151-E0AA-D146-958E-C44CC40BF9D5}" srcOrd="0" destOrd="0" presId="urn:microsoft.com/office/officeart/2005/8/layout/vList5"/>
    <dgm:cxn modelId="{3510D8E2-CC09-414E-AC0F-1BBE991AC2F6}" type="presParOf" srcId="{E50AD6B8-C30B-2B4D-9D0C-EA8128013846}" destId="{7BF84B19-334D-864F-98F5-2457E2BA25E1}" srcOrd="1" destOrd="0" presId="urn:microsoft.com/office/officeart/2005/8/layout/vList5"/>
    <dgm:cxn modelId="{22E9B8DC-FB9C-AA4B-806E-247D7DAF8429}" type="presParOf" srcId="{C2A25A68-D67E-724A-9E78-1B03432819F3}" destId="{A9347D81-0D1F-6A4A-B717-2F673D821891}" srcOrd="3" destOrd="0" presId="urn:microsoft.com/office/officeart/2005/8/layout/vList5"/>
    <dgm:cxn modelId="{2E9808CC-4E0C-914F-AB94-DF3676EBF9CB}" type="presParOf" srcId="{C2A25A68-D67E-724A-9E78-1B03432819F3}" destId="{8A43FFD8-3F59-984E-AACF-07527304BB74}" srcOrd="4" destOrd="0" presId="urn:microsoft.com/office/officeart/2005/8/layout/vList5"/>
    <dgm:cxn modelId="{57BFC547-185E-7E4D-BC2D-7D109F58D3EF}" type="presParOf" srcId="{8A43FFD8-3F59-984E-AACF-07527304BB74}" destId="{3E052559-66AE-0547-BBC7-35F41A58FF98}" srcOrd="0" destOrd="0" presId="urn:microsoft.com/office/officeart/2005/8/layout/vList5"/>
    <dgm:cxn modelId="{D47C645B-6CC0-684E-B0DA-745D2E4291EF}" type="presParOf" srcId="{8A43FFD8-3F59-984E-AACF-07527304BB74}" destId="{6A75682B-D3AD-2244-AC64-E98D7DF75D8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47AB0-6611-BC42-8222-051C81C41220}">
      <dsp:nvSpPr>
        <dsp:cNvPr id="0" name=""/>
        <dsp:cNvSpPr/>
      </dsp:nvSpPr>
      <dsp:spPr>
        <a:xfrm rot="5400000">
          <a:off x="3530869" y="-1261544"/>
          <a:ext cx="1021556" cy="3803904"/>
        </a:xfrm>
        <a:prstGeom prst="round2SameRect">
          <a:avLst/>
        </a:prstGeom>
        <a:gradFill flip="none" rotWithShape="0">
          <a:gsLst>
            <a:gs pos="0">
              <a:srgbClr val="97D700">
                <a:tint val="66000"/>
                <a:satMod val="160000"/>
              </a:srgbClr>
            </a:gs>
            <a:gs pos="50000">
              <a:srgbClr val="97D700">
                <a:tint val="44500"/>
                <a:satMod val="160000"/>
              </a:srgbClr>
            </a:gs>
            <a:gs pos="100000">
              <a:srgbClr val="97D700">
                <a:tint val="23500"/>
                <a:satMod val="160000"/>
              </a:srgbClr>
            </a:gs>
          </a:gsLst>
          <a:lin ang="5400000" scaled="1"/>
          <a:tileRect/>
        </a:gra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latin typeface="Merriweather" pitchFamily="2" charset="77"/>
            </a:rPr>
            <a:t>Behavior</a:t>
          </a:r>
        </a:p>
      </dsp:txBody>
      <dsp:txXfrm rot="-5400000">
        <a:off x="2139695" y="179498"/>
        <a:ext cx="3754036" cy="921820"/>
      </dsp:txXfrm>
    </dsp:sp>
    <dsp:sp modelId="{D4556213-F9C7-A046-9C8B-5414CE732937}">
      <dsp:nvSpPr>
        <dsp:cNvPr id="0" name=""/>
        <dsp:cNvSpPr/>
      </dsp:nvSpPr>
      <dsp:spPr>
        <a:xfrm>
          <a:off x="0" y="1934"/>
          <a:ext cx="2139695" cy="1276945"/>
        </a:xfrm>
        <a:prstGeom prst="roundRect">
          <a:avLst/>
        </a:prstGeom>
        <a:solidFill>
          <a:srgbClr val="97D7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latin typeface="Merriweather" pitchFamily="2" charset="77"/>
            </a:rPr>
            <a:t>Primary</a:t>
          </a:r>
        </a:p>
      </dsp:txBody>
      <dsp:txXfrm>
        <a:off x="62335" y="64269"/>
        <a:ext cx="2015025" cy="1152275"/>
      </dsp:txXfrm>
    </dsp:sp>
    <dsp:sp modelId="{7BF84B19-334D-864F-98F5-2457E2BA25E1}">
      <dsp:nvSpPr>
        <dsp:cNvPr id="0" name=""/>
        <dsp:cNvSpPr/>
      </dsp:nvSpPr>
      <dsp:spPr>
        <a:xfrm rot="5400000">
          <a:off x="3530869" y="79248"/>
          <a:ext cx="1021556" cy="3803904"/>
        </a:xfrm>
        <a:prstGeom prst="round2SameRect">
          <a:avLst/>
        </a:prstGeom>
        <a:gradFill flip="none" rotWithShape="0">
          <a:gsLst>
            <a:gs pos="0">
              <a:srgbClr val="97D700">
                <a:tint val="66000"/>
                <a:satMod val="160000"/>
              </a:srgbClr>
            </a:gs>
            <a:gs pos="50000">
              <a:srgbClr val="97D700">
                <a:tint val="44500"/>
                <a:satMod val="160000"/>
              </a:srgbClr>
            </a:gs>
            <a:gs pos="100000">
              <a:srgbClr val="97D700">
                <a:tint val="23500"/>
                <a:satMod val="160000"/>
              </a:srgbClr>
            </a:gs>
          </a:gsLst>
          <a:lin ang="5400000" scaled="1"/>
          <a:tileRect/>
        </a:gra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latin typeface="Merriweather" pitchFamily="2" charset="77"/>
            </a:rPr>
            <a:t>Identity</a:t>
          </a:r>
        </a:p>
      </dsp:txBody>
      <dsp:txXfrm rot="-5400000">
        <a:off x="2139695" y="1520290"/>
        <a:ext cx="3754036" cy="921820"/>
      </dsp:txXfrm>
    </dsp:sp>
    <dsp:sp modelId="{B4DF2151-E0AA-D146-958E-C44CC40BF9D5}">
      <dsp:nvSpPr>
        <dsp:cNvPr id="0" name=""/>
        <dsp:cNvSpPr/>
      </dsp:nvSpPr>
      <dsp:spPr>
        <a:xfrm>
          <a:off x="0" y="1342727"/>
          <a:ext cx="2139695" cy="1276945"/>
        </a:xfrm>
        <a:prstGeom prst="roundRect">
          <a:avLst/>
        </a:prstGeom>
        <a:solidFill>
          <a:srgbClr val="97D7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latin typeface="Merriweather" pitchFamily="2" charset="77"/>
            </a:rPr>
            <a:t>Secondary</a:t>
          </a:r>
        </a:p>
      </dsp:txBody>
      <dsp:txXfrm>
        <a:off x="62335" y="1405062"/>
        <a:ext cx="2015025" cy="1152275"/>
      </dsp:txXfrm>
    </dsp:sp>
    <dsp:sp modelId="{6A75682B-D3AD-2244-AC64-E98D7DF75D89}">
      <dsp:nvSpPr>
        <dsp:cNvPr id="0" name=""/>
        <dsp:cNvSpPr/>
      </dsp:nvSpPr>
      <dsp:spPr>
        <a:xfrm rot="5400000">
          <a:off x="3530869" y="1420040"/>
          <a:ext cx="1021556" cy="3803904"/>
        </a:xfrm>
        <a:prstGeom prst="round2SameRect">
          <a:avLst/>
        </a:prstGeom>
        <a:gradFill flip="none" rotWithShape="0">
          <a:gsLst>
            <a:gs pos="0">
              <a:srgbClr val="97D700">
                <a:tint val="66000"/>
                <a:satMod val="160000"/>
              </a:srgbClr>
            </a:gs>
            <a:gs pos="50000">
              <a:srgbClr val="97D700">
                <a:tint val="44500"/>
                <a:satMod val="160000"/>
              </a:srgbClr>
            </a:gs>
            <a:gs pos="100000">
              <a:srgbClr val="97D700">
                <a:tint val="23500"/>
                <a:satMod val="160000"/>
              </a:srgbClr>
            </a:gs>
          </a:gsLst>
          <a:lin ang="5400000" scaled="1"/>
          <a:tileRect/>
        </a:gra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latin typeface="Merriweather" pitchFamily="2" charset="77"/>
            </a:rPr>
            <a:t>Belonging</a:t>
          </a:r>
        </a:p>
      </dsp:txBody>
      <dsp:txXfrm rot="-5400000">
        <a:off x="2139695" y="2861082"/>
        <a:ext cx="3754036" cy="921820"/>
      </dsp:txXfrm>
    </dsp:sp>
    <dsp:sp modelId="{3E052559-66AE-0547-BBC7-35F41A58FF98}">
      <dsp:nvSpPr>
        <dsp:cNvPr id="0" name=""/>
        <dsp:cNvSpPr/>
      </dsp:nvSpPr>
      <dsp:spPr>
        <a:xfrm>
          <a:off x="0" y="2683519"/>
          <a:ext cx="2139695" cy="1276945"/>
        </a:xfrm>
        <a:prstGeom prst="roundRect">
          <a:avLst/>
        </a:prstGeom>
        <a:solidFill>
          <a:srgbClr val="97D7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latin typeface="Merriweather" pitchFamily="2" charset="77"/>
            </a:rPr>
            <a:t>Tertiary</a:t>
          </a:r>
        </a:p>
      </dsp:txBody>
      <dsp:txXfrm>
        <a:off x="62335" y="2745854"/>
        <a:ext cx="2015025" cy="115227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EA4125-7725-5745-A1EC-AAF5E9A487B1}" type="datetimeFigureOut">
              <a:rPr lang="en-US" smtClean="0"/>
              <a:t>8/30/2023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1E5DF-DBB3-E34F-9F1B-B29479DDE15A}" type="slidenum">
              <a:rPr lang="en-US" smtClean="0"/>
              <a:t>‹#›</a:t>
            </a:fld>
            <a:endParaRPr lang="en-US"/>
          </a:p>
        </p:txBody>
      </p:sp>
    </p:spTree>
    <p:extLst>
      <p:ext uri="{BB962C8B-B14F-4D97-AF65-F5344CB8AC3E}">
        <p14:creationId xmlns:p14="http://schemas.microsoft.com/office/powerpoint/2010/main" val="4033769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21E5DF-DBB3-E34F-9F1B-B29479DDE15A}" type="slidenum">
              <a:rPr lang="en-US" smtClean="0"/>
              <a:t>3</a:t>
            </a:fld>
            <a:endParaRPr lang="en-US"/>
          </a:p>
        </p:txBody>
      </p:sp>
    </p:spTree>
    <p:extLst>
      <p:ext uri="{BB962C8B-B14F-4D97-AF65-F5344CB8AC3E}">
        <p14:creationId xmlns:p14="http://schemas.microsoft.com/office/powerpoint/2010/main" val="591463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21E5DF-DBB3-E34F-9F1B-B29479DDE15A}" type="slidenum">
              <a:rPr lang="en-US" smtClean="0"/>
              <a:t>4</a:t>
            </a:fld>
            <a:endParaRPr lang="en-US"/>
          </a:p>
        </p:txBody>
      </p:sp>
    </p:spTree>
    <p:extLst>
      <p:ext uri="{BB962C8B-B14F-4D97-AF65-F5344CB8AC3E}">
        <p14:creationId xmlns:p14="http://schemas.microsoft.com/office/powerpoint/2010/main" val="3920523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21E5DF-DBB3-E34F-9F1B-B29479DDE15A}" type="slidenum">
              <a:rPr lang="en-US" smtClean="0"/>
              <a:t>14</a:t>
            </a:fld>
            <a:endParaRPr lang="en-US"/>
          </a:p>
        </p:txBody>
      </p:sp>
    </p:spTree>
    <p:extLst>
      <p:ext uri="{BB962C8B-B14F-4D97-AF65-F5344CB8AC3E}">
        <p14:creationId xmlns:p14="http://schemas.microsoft.com/office/powerpoint/2010/main" val="3717624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21E5DF-DBB3-E34F-9F1B-B29479DDE15A}" type="slidenum">
              <a:rPr lang="en-US" smtClean="0"/>
              <a:t>17</a:t>
            </a:fld>
            <a:endParaRPr lang="en-US"/>
          </a:p>
        </p:txBody>
      </p:sp>
    </p:spTree>
    <p:extLst>
      <p:ext uri="{BB962C8B-B14F-4D97-AF65-F5344CB8AC3E}">
        <p14:creationId xmlns:p14="http://schemas.microsoft.com/office/powerpoint/2010/main" val="2935108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19381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3812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703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988226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5852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598348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563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220754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8803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15763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emf"/><Relationship Id="rId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emf"/><Relationship Id="rId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emf"/><Relationship Id="rId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emf"/><Relationship Id="rId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5" name="Picture 34" hidden="1">
            <a:extLst>
              <a:ext uri="{FF2B5EF4-FFF2-40B4-BE49-F238E27FC236}">
                <a16:creationId xmlns:a16="http://schemas.microsoft.com/office/drawing/2014/main" id="{1896B356-1F3C-124E-9F3C-F26190E83B5B}"/>
              </a:ext>
            </a:extLst>
          </p:cNvPr>
          <p:cNvPicPr>
            <a:picLocks noChangeAspect="1"/>
          </p:cNvPicPr>
          <p:nvPr userDrawn="1"/>
        </p:nvPicPr>
        <p:blipFill>
          <a:blip r:embed="rId4"/>
          <a:stretch>
            <a:fillRect/>
          </a:stretch>
        </p:blipFill>
        <p:spPr>
          <a:xfrm>
            <a:off x="0" y="0"/>
            <a:ext cx="12192000" cy="6858000"/>
          </a:xfrm>
          <a:prstGeom prst="rect">
            <a:avLst/>
          </a:prstGeom>
        </p:spPr>
      </p:pic>
      <p:pic>
        <p:nvPicPr>
          <p:cNvPr id="37" name="Picture 36" hidden="1">
            <a:extLst>
              <a:ext uri="{FF2B5EF4-FFF2-40B4-BE49-F238E27FC236}">
                <a16:creationId xmlns:a16="http://schemas.microsoft.com/office/drawing/2014/main" id="{BA034C70-CE74-7E4C-A42B-E80CE5A72F5A}"/>
              </a:ext>
            </a:extLst>
          </p:cNvPr>
          <p:cNvPicPr>
            <a:picLocks noChangeAspect="1"/>
          </p:cNvPicPr>
          <p:nvPr userDrawn="1"/>
        </p:nvPicPr>
        <p:blipFill>
          <a:blip r:embed="rId5"/>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96F88FBE-A1BE-1355-3A1C-E63334222560}"/>
              </a:ext>
            </a:extLst>
          </p:cNvPr>
          <p:cNvSpPr/>
          <p:nvPr userDrawn="1"/>
        </p:nvSpPr>
        <p:spPr>
          <a:xfrm>
            <a:off x="3048" y="6138041"/>
            <a:ext cx="12188952" cy="4572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een and black logo&#10;&#10;Description automatically generated">
            <a:extLst>
              <a:ext uri="{FF2B5EF4-FFF2-40B4-BE49-F238E27FC236}">
                <a16:creationId xmlns:a16="http://schemas.microsoft.com/office/drawing/2014/main" id="{90E57A65-E7BF-A248-3038-D57AD5E7EF2D}"/>
              </a:ext>
            </a:extLst>
          </p:cNvPr>
          <p:cNvPicPr>
            <a:picLocks noChangeAspect="1"/>
          </p:cNvPicPr>
          <p:nvPr userDrawn="1"/>
        </p:nvPicPr>
        <p:blipFill>
          <a:blip r:embed="rId6"/>
          <a:stretch>
            <a:fillRect/>
          </a:stretch>
        </p:blipFill>
        <p:spPr>
          <a:xfrm>
            <a:off x="10077450" y="6184900"/>
            <a:ext cx="393700" cy="355600"/>
          </a:xfrm>
          <a:prstGeom prst="rect">
            <a:avLst/>
          </a:prstGeom>
        </p:spPr>
      </p:pic>
      <p:pic>
        <p:nvPicPr>
          <p:cNvPr id="5" name="Picture 4" descr="A green and black logo&#10;&#10;Description automatically generated">
            <a:extLst>
              <a:ext uri="{FF2B5EF4-FFF2-40B4-BE49-F238E27FC236}">
                <a16:creationId xmlns:a16="http://schemas.microsoft.com/office/drawing/2014/main" id="{7252A1CF-4648-E560-0C10-FD8EE36EAA0B}"/>
              </a:ext>
            </a:extLst>
          </p:cNvPr>
          <p:cNvPicPr>
            <a:picLocks noChangeAspect="1"/>
          </p:cNvPicPr>
          <p:nvPr userDrawn="1"/>
        </p:nvPicPr>
        <p:blipFill>
          <a:blip r:embed="rId7"/>
          <a:stretch>
            <a:fillRect/>
          </a:stretch>
        </p:blipFill>
        <p:spPr>
          <a:xfrm>
            <a:off x="10566400" y="6184900"/>
            <a:ext cx="1092200" cy="508000"/>
          </a:xfrm>
          <a:prstGeom prst="rect">
            <a:avLst/>
          </a:prstGeom>
        </p:spPr>
      </p:pic>
    </p:spTree>
    <p:extLst>
      <p:ext uri="{BB962C8B-B14F-4D97-AF65-F5344CB8AC3E}">
        <p14:creationId xmlns:p14="http://schemas.microsoft.com/office/powerpoint/2010/main" val="4291956801"/>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userDrawn="1">
          <p15:clr>
            <a:srgbClr val="F26B43"/>
          </p15:clr>
        </p15:guide>
        <p15:guide id="3" userDrawn="1">
          <p15:clr>
            <a:srgbClr val="F26B43"/>
          </p15:clr>
        </p15:guide>
        <p15:guide id="4" pos="7680" userDrawn="1">
          <p15:clr>
            <a:srgbClr val="F26B43"/>
          </p15:clr>
        </p15:guide>
        <p15:guide id="5" pos="3792" userDrawn="1">
          <p15:clr>
            <a:srgbClr val="F26B43"/>
          </p15:clr>
        </p15:guide>
        <p15:guide id="8" orient="horz" pos="3888" userDrawn="1">
          <p15:clr>
            <a:srgbClr val="F26B43"/>
          </p15:clr>
        </p15:guide>
        <p15:guide id="9" orient="horz" pos="2016" userDrawn="1">
          <p15:clr>
            <a:srgbClr val="F26B43"/>
          </p15:clr>
        </p15:guide>
        <p15:guide id="10" pos="240" userDrawn="1">
          <p15:clr>
            <a:srgbClr val="F26B43"/>
          </p15:clr>
        </p15:guide>
        <p15:guide id="11" pos="7440" userDrawn="1">
          <p15:clr>
            <a:srgbClr val="F26B43"/>
          </p15:clr>
        </p15:guide>
        <p15:guide id="12" orient="horz" pos="2112" userDrawn="1">
          <p15:clr>
            <a:srgbClr val="F26B43"/>
          </p15:clr>
        </p15:guide>
        <p15:guide id="13" pos="3888" userDrawn="1">
          <p15:clr>
            <a:srgbClr val="F26B43"/>
          </p15:clr>
        </p15:guide>
        <p15:guide id="14" pos="2688" userDrawn="1">
          <p15:clr>
            <a:srgbClr val="F26B43"/>
          </p15:clr>
        </p15:guide>
        <p15:guide id="15" pos="2592" userDrawn="1">
          <p15:clr>
            <a:srgbClr val="F26B43"/>
          </p15:clr>
        </p15:guide>
        <p15:guide id="16" pos="1344" userDrawn="1">
          <p15:clr>
            <a:srgbClr val="F26B43"/>
          </p15:clr>
        </p15:guide>
        <p15:guide id="17" pos="1440" userDrawn="1">
          <p15:clr>
            <a:srgbClr val="F26B43"/>
          </p15:clr>
        </p15:guide>
        <p15:guide id="18" pos="4992" userDrawn="1">
          <p15:clr>
            <a:srgbClr val="F26B43"/>
          </p15:clr>
        </p15:guide>
        <p15:guide id="19" pos="5088" userDrawn="1">
          <p15:clr>
            <a:srgbClr val="F26B43"/>
          </p15:clr>
        </p15:guide>
        <p15:guide id="20" pos="6336" userDrawn="1">
          <p15:clr>
            <a:srgbClr val="F26B43"/>
          </p15:clr>
        </p15:guide>
        <p15:guide id="21" pos="6240" userDrawn="1">
          <p15:clr>
            <a:srgbClr val="F26B43"/>
          </p15:clr>
        </p15:guide>
        <p15:guide id="22" orient="horz" pos="1488" userDrawn="1">
          <p15:clr>
            <a:srgbClr val="F26B43"/>
          </p15:clr>
        </p15:guide>
        <p15:guide id="23" orient="horz" pos="1392" userDrawn="1">
          <p15:clr>
            <a:srgbClr val="F26B43"/>
          </p15:clr>
        </p15:guide>
        <p15:guide id="24" orient="horz" pos="864" userDrawn="1">
          <p15:clr>
            <a:srgbClr val="F26B43"/>
          </p15:clr>
        </p15:guide>
        <p15:guide id="25" orient="horz" pos="768" userDrawn="1">
          <p15:clr>
            <a:srgbClr val="F26B43"/>
          </p15:clr>
        </p15:guide>
        <p15:guide id="26" orient="horz" pos="2640" userDrawn="1">
          <p15:clr>
            <a:srgbClr val="F26B43"/>
          </p15:clr>
        </p15:guide>
        <p15:guide id="27" orient="horz" pos="2736" userDrawn="1">
          <p15:clr>
            <a:srgbClr val="F26B43"/>
          </p15:clr>
        </p15:guide>
        <p15:guide id="28" orient="horz" pos="3264" userDrawn="1">
          <p15:clr>
            <a:srgbClr val="F26B43"/>
          </p15:clr>
        </p15:guide>
        <p15:guide id="29" orient="horz" pos="33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5" name="Picture 34" hidden="1">
            <a:extLst>
              <a:ext uri="{FF2B5EF4-FFF2-40B4-BE49-F238E27FC236}">
                <a16:creationId xmlns:a16="http://schemas.microsoft.com/office/drawing/2014/main" id="{1896B356-1F3C-124E-9F3C-F26190E83B5B}"/>
              </a:ext>
            </a:extLst>
          </p:cNvPr>
          <p:cNvPicPr>
            <a:picLocks noChangeAspect="1"/>
          </p:cNvPicPr>
          <p:nvPr userDrawn="1"/>
        </p:nvPicPr>
        <p:blipFill>
          <a:blip r:embed="rId4"/>
          <a:stretch>
            <a:fillRect/>
          </a:stretch>
        </p:blipFill>
        <p:spPr>
          <a:xfrm>
            <a:off x="0" y="0"/>
            <a:ext cx="12192000" cy="6858000"/>
          </a:xfrm>
          <a:prstGeom prst="rect">
            <a:avLst/>
          </a:prstGeom>
        </p:spPr>
      </p:pic>
      <p:pic>
        <p:nvPicPr>
          <p:cNvPr id="37" name="Picture 36" hidden="1">
            <a:extLst>
              <a:ext uri="{FF2B5EF4-FFF2-40B4-BE49-F238E27FC236}">
                <a16:creationId xmlns:a16="http://schemas.microsoft.com/office/drawing/2014/main" id="{BA034C70-CE74-7E4C-A42B-E80CE5A72F5A}"/>
              </a:ext>
            </a:extLst>
          </p:cNvPr>
          <p:cNvPicPr>
            <a:picLocks noChangeAspect="1"/>
          </p:cNvPicPr>
          <p:nvPr userDrawn="1"/>
        </p:nvPicPr>
        <p:blipFill>
          <a:blip r:embed="rId5"/>
          <a:stretch>
            <a:fillRect/>
          </a:stretch>
        </p:blipFill>
        <p:spPr>
          <a:xfrm>
            <a:off x="0" y="0"/>
            <a:ext cx="12192000" cy="6858000"/>
          </a:xfrm>
          <a:prstGeom prst="rect">
            <a:avLst/>
          </a:prstGeom>
        </p:spPr>
      </p:pic>
      <p:grpSp>
        <p:nvGrpSpPr>
          <p:cNvPr id="38" name="Group 37">
            <a:extLst>
              <a:ext uri="{FF2B5EF4-FFF2-40B4-BE49-F238E27FC236}">
                <a16:creationId xmlns:a16="http://schemas.microsoft.com/office/drawing/2014/main" id="{D0FDE18F-3BF4-B047-B325-63B8317AAA44}"/>
              </a:ext>
            </a:extLst>
          </p:cNvPr>
          <p:cNvGrpSpPr/>
          <p:nvPr userDrawn="1"/>
        </p:nvGrpSpPr>
        <p:grpSpPr>
          <a:xfrm>
            <a:off x="0" y="6477000"/>
            <a:ext cx="12192000" cy="381000"/>
            <a:chOff x="0" y="6172200"/>
            <a:chExt cx="12192000" cy="381000"/>
          </a:xfrm>
        </p:grpSpPr>
        <p:sp>
          <p:nvSpPr>
            <p:cNvPr id="39" name="Base Line Band">
              <a:extLst>
                <a:ext uri="{FF2B5EF4-FFF2-40B4-BE49-F238E27FC236}">
                  <a16:creationId xmlns:a16="http://schemas.microsoft.com/office/drawing/2014/main" id="{2EDA10E0-C954-6F49-9DFF-E77B568E9710}"/>
                </a:ext>
              </a:extLst>
            </p:cNvPr>
            <p:cNvSpPr/>
            <p:nvPr/>
          </p:nvSpPr>
          <p:spPr>
            <a:xfrm>
              <a:off x="0" y="6172200"/>
              <a:ext cx="12192000" cy="381000"/>
            </a:xfrm>
            <a:custGeom>
              <a:avLst/>
              <a:gdLst>
                <a:gd name="connsiteX0" fmla="*/ 11401299 w 12192000"/>
                <a:gd name="connsiteY0" fmla="*/ 0 h 381000"/>
                <a:gd name="connsiteX1" fmla="*/ 12192000 w 12192000"/>
                <a:gd name="connsiteY1" fmla="*/ 0 h 381000"/>
                <a:gd name="connsiteX2" fmla="*/ 12192000 w 12192000"/>
                <a:gd name="connsiteY2" fmla="*/ 381000 h 381000"/>
                <a:gd name="connsiteX3" fmla="*/ 11401299 w 12192000"/>
                <a:gd name="connsiteY3" fmla="*/ 381000 h 381000"/>
                <a:gd name="connsiteX4" fmla="*/ 11225149 w 12192000"/>
                <a:gd name="connsiteY4" fmla="*/ 0 h 381000"/>
                <a:gd name="connsiteX5" fmla="*/ 11313224 w 12192000"/>
                <a:gd name="connsiteY5" fmla="*/ 0 h 381000"/>
                <a:gd name="connsiteX6" fmla="*/ 11313224 w 12192000"/>
                <a:gd name="connsiteY6" fmla="*/ 381000 h 381000"/>
                <a:gd name="connsiteX7" fmla="*/ 11225149 w 12192000"/>
                <a:gd name="connsiteY7" fmla="*/ 381000 h 381000"/>
                <a:gd name="connsiteX8" fmla="*/ 11048999 w 12192000"/>
                <a:gd name="connsiteY8" fmla="*/ 0 h 381000"/>
                <a:gd name="connsiteX9" fmla="*/ 11137074 w 12192000"/>
                <a:gd name="connsiteY9" fmla="*/ 0 h 381000"/>
                <a:gd name="connsiteX10" fmla="*/ 11137074 w 12192000"/>
                <a:gd name="connsiteY10" fmla="*/ 381000 h 381000"/>
                <a:gd name="connsiteX11" fmla="*/ 11048999 w 12192000"/>
                <a:gd name="connsiteY11" fmla="*/ 381000 h 381000"/>
                <a:gd name="connsiteX12" fmla="*/ 0 w 12192000"/>
                <a:gd name="connsiteY12" fmla="*/ 0 h 381000"/>
                <a:gd name="connsiteX13" fmla="*/ 10960924 w 12192000"/>
                <a:gd name="connsiteY13" fmla="*/ 0 h 381000"/>
                <a:gd name="connsiteX14" fmla="*/ 10960924 w 12192000"/>
                <a:gd name="connsiteY14" fmla="*/ 381000 h 381000"/>
                <a:gd name="connsiteX15" fmla="*/ 0 w 12192000"/>
                <a:gd name="connsiteY15" fmla="*/ 3810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381000">
                  <a:moveTo>
                    <a:pt x="11401299" y="0"/>
                  </a:moveTo>
                  <a:lnTo>
                    <a:pt x="12192000" y="0"/>
                  </a:lnTo>
                  <a:lnTo>
                    <a:pt x="12192000" y="381000"/>
                  </a:lnTo>
                  <a:lnTo>
                    <a:pt x="11401299" y="381000"/>
                  </a:lnTo>
                  <a:close/>
                  <a:moveTo>
                    <a:pt x="11225149" y="0"/>
                  </a:moveTo>
                  <a:lnTo>
                    <a:pt x="11313224" y="0"/>
                  </a:lnTo>
                  <a:lnTo>
                    <a:pt x="11313224" y="381000"/>
                  </a:lnTo>
                  <a:lnTo>
                    <a:pt x="11225149" y="381000"/>
                  </a:lnTo>
                  <a:close/>
                  <a:moveTo>
                    <a:pt x="11048999" y="0"/>
                  </a:moveTo>
                  <a:lnTo>
                    <a:pt x="11137074" y="0"/>
                  </a:lnTo>
                  <a:lnTo>
                    <a:pt x="11137074" y="381000"/>
                  </a:lnTo>
                  <a:lnTo>
                    <a:pt x="11048999" y="381000"/>
                  </a:lnTo>
                  <a:close/>
                  <a:moveTo>
                    <a:pt x="0" y="0"/>
                  </a:moveTo>
                  <a:lnTo>
                    <a:pt x="10960924" y="0"/>
                  </a:lnTo>
                  <a:lnTo>
                    <a:pt x="10960924" y="381000"/>
                  </a:lnTo>
                  <a:lnTo>
                    <a:pt x="0" y="381000"/>
                  </a:lnTo>
                  <a:close/>
                </a:path>
              </a:pathLst>
            </a:custGeom>
            <a:solidFill>
              <a:srgbClr val="242C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242C7D"/>
                </a:solidFill>
              </a:endParaRPr>
            </a:p>
          </p:txBody>
        </p:sp>
        <p:sp>
          <p:nvSpPr>
            <p:cNvPr id="40" name="Rectangle 39">
              <a:extLst>
                <a:ext uri="{FF2B5EF4-FFF2-40B4-BE49-F238E27FC236}">
                  <a16:creationId xmlns:a16="http://schemas.microsoft.com/office/drawing/2014/main" id="{61DC20D9-EF56-E545-BD53-9DC0E99716DD}"/>
                </a:ext>
              </a:extLst>
            </p:cNvPr>
            <p:cNvSpPr/>
            <p:nvPr/>
          </p:nvSpPr>
          <p:spPr>
            <a:xfrm>
              <a:off x="11489374" y="6172200"/>
              <a:ext cx="88075" cy="381000"/>
            </a:xfrm>
            <a:prstGeom prst="rect">
              <a:avLst/>
            </a:prstGeom>
            <a:solidFill>
              <a:srgbClr val="FDDA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DBE7FD30-4D46-9D4B-BA7C-811C64A87ED1}"/>
              </a:ext>
            </a:extLst>
          </p:cNvPr>
          <p:cNvSpPr txBox="1"/>
          <p:nvPr userDrawn="1"/>
        </p:nvSpPr>
        <p:spPr>
          <a:xfrm>
            <a:off x="367259" y="6544389"/>
            <a:ext cx="5638800" cy="246221"/>
          </a:xfrm>
          <a:prstGeom prst="rect">
            <a:avLst/>
          </a:prstGeom>
          <a:noFill/>
        </p:spPr>
        <p:txBody>
          <a:bodyPr wrap="square" rtlCol="0">
            <a:spAutoFit/>
          </a:bodyPr>
          <a:lstStyle/>
          <a:p>
            <a:r>
              <a:rPr lang="en-US" sz="1000" b="0" i="0" dirty="0" err="1">
                <a:solidFill>
                  <a:schemeClr val="bg1"/>
                </a:solidFill>
                <a:latin typeface="Poppins Light" pitchFamily="2" charset="77"/>
                <a:cs typeface="Poppins Light" pitchFamily="2" charset="77"/>
              </a:rPr>
              <a:t>fourthpurpose.org</a:t>
            </a:r>
            <a:endParaRPr lang="en-US" sz="1000" b="0" i="0" dirty="0">
              <a:solidFill>
                <a:schemeClr val="bg1"/>
              </a:solidFill>
              <a:latin typeface="Poppins Light" pitchFamily="2" charset="77"/>
              <a:cs typeface="Poppins Light" pitchFamily="2" charset="77"/>
            </a:endParaRPr>
          </a:p>
        </p:txBody>
      </p:sp>
    </p:spTree>
    <p:extLst>
      <p:ext uri="{BB962C8B-B14F-4D97-AF65-F5344CB8AC3E}">
        <p14:creationId xmlns:p14="http://schemas.microsoft.com/office/powerpoint/2010/main" val="3570956186"/>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userDrawn="1">
          <p15:clr>
            <a:srgbClr val="F26B43"/>
          </p15:clr>
        </p15:guide>
        <p15:guide id="3" userDrawn="1">
          <p15:clr>
            <a:srgbClr val="F26B43"/>
          </p15:clr>
        </p15:guide>
        <p15:guide id="4" pos="7680" userDrawn="1">
          <p15:clr>
            <a:srgbClr val="F26B43"/>
          </p15:clr>
        </p15:guide>
        <p15:guide id="5" pos="3792" userDrawn="1">
          <p15:clr>
            <a:srgbClr val="F26B43"/>
          </p15:clr>
        </p15:guide>
        <p15:guide id="8" orient="horz" pos="3888" userDrawn="1">
          <p15:clr>
            <a:srgbClr val="F26B43"/>
          </p15:clr>
        </p15:guide>
        <p15:guide id="9" orient="horz" pos="2016" userDrawn="1">
          <p15:clr>
            <a:srgbClr val="F26B43"/>
          </p15:clr>
        </p15:guide>
        <p15:guide id="10" pos="240" userDrawn="1">
          <p15:clr>
            <a:srgbClr val="F26B43"/>
          </p15:clr>
        </p15:guide>
        <p15:guide id="11" pos="7440" userDrawn="1">
          <p15:clr>
            <a:srgbClr val="F26B43"/>
          </p15:clr>
        </p15:guide>
        <p15:guide id="12" orient="horz" pos="2112" userDrawn="1">
          <p15:clr>
            <a:srgbClr val="F26B43"/>
          </p15:clr>
        </p15:guide>
        <p15:guide id="13" pos="3888" userDrawn="1">
          <p15:clr>
            <a:srgbClr val="F26B43"/>
          </p15:clr>
        </p15:guide>
        <p15:guide id="14" pos="2688" userDrawn="1">
          <p15:clr>
            <a:srgbClr val="F26B43"/>
          </p15:clr>
        </p15:guide>
        <p15:guide id="15" pos="2592" userDrawn="1">
          <p15:clr>
            <a:srgbClr val="F26B43"/>
          </p15:clr>
        </p15:guide>
        <p15:guide id="16" pos="1344" userDrawn="1">
          <p15:clr>
            <a:srgbClr val="F26B43"/>
          </p15:clr>
        </p15:guide>
        <p15:guide id="17" pos="1440" userDrawn="1">
          <p15:clr>
            <a:srgbClr val="F26B43"/>
          </p15:clr>
        </p15:guide>
        <p15:guide id="18" pos="4992" userDrawn="1">
          <p15:clr>
            <a:srgbClr val="F26B43"/>
          </p15:clr>
        </p15:guide>
        <p15:guide id="19" pos="5088" userDrawn="1">
          <p15:clr>
            <a:srgbClr val="F26B43"/>
          </p15:clr>
        </p15:guide>
        <p15:guide id="20" pos="6336" userDrawn="1">
          <p15:clr>
            <a:srgbClr val="F26B43"/>
          </p15:clr>
        </p15:guide>
        <p15:guide id="21" pos="6240" userDrawn="1">
          <p15:clr>
            <a:srgbClr val="F26B43"/>
          </p15:clr>
        </p15:guide>
        <p15:guide id="22" orient="horz" pos="1488" userDrawn="1">
          <p15:clr>
            <a:srgbClr val="F26B43"/>
          </p15:clr>
        </p15:guide>
        <p15:guide id="23" orient="horz" pos="1392" userDrawn="1">
          <p15:clr>
            <a:srgbClr val="F26B43"/>
          </p15:clr>
        </p15:guide>
        <p15:guide id="24" orient="horz" pos="864" userDrawn="1">
          <p15:clr>
            <a:srgbClr val="F26B43"/>
          </p15:clr>
        </p15:guide>
        <p15:guide id="25" orient="horz" pos="768" userDrawn="1">
          <p15:clr>
            <a:srgbClr val="F26B43"/>
          </p15:clr>
        </p15:guide>
        <p15:guide id="26" orient="horz" pos="2640" userDrawn="1">
          <p15:clr>
            <a:srgbClr val="F26B43"/>
          </p15:clr>
        </p15:guide>
        <p15:guide id="27" orient="horz" pos="2736" userDrawn="1">
          <p15:clr>
            <a:srgbClr val="F26B43"/>
          </p15:clr>
        </p15:guide>
        <p15:guide id="28" orient="horz" pos="3264" userDrawn="1">
          <p15:clr>
            <a:srgbClr val="F26B43"/>
          </p15:clr>
        </p15:guide>
        <p15:guide id="29" orient="horz" pos="33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5" name="Picture 34" hidden="1">
            <a:extLst>
              <a:ext uri="{FF2B5EF4-FFF2-40B4-BE49-F238E27FC236}">
                <a16:creationId xmlns:a16="http://schemas.microsoft.com/office/drawing/2014/main" id="{1896B356-1F3C-124E-9F3C-F26190E83B5B}"/>
              </a:ext>
            </a:extLst>
          </p:cNvPr>
          <p:cNvPicPr>
            <a:picLocks noChangeAspect="1"/>
          </p:cNvPicPr>
          <p:nvPr userDrawn="1"/>
        </p:nvPicPr>
        <p:blipFill>
          <a:blip r:embed="rId4"/>
          <a:stretch>
            <a:fillRect/>
          </a:stretch>
        </p:blipFill>
        <p:spPr>
          <a:xfrm>
            <a:off x="0" y="0"/>
            <a:ext cx="12192000" cy="6858000"/>
          </a:xfrm>
          <a:prstGeom prst="rect">
            <a:avLst/>
          </a:prstGeom>
        </p:spPr>
      </p:pic>
      <p:pic>
        <p:nvPicPr>
          <p:cNvPr id="37" name="Picture 36" hidden="1">
            <a:extLst>
              <a:ext uri="{FF2B5EF4-FFF2-40B4-BE49-F238E27FC236}">
                <a16:creationId xmlns:a16="http://schemas.microsoft.com/office/drawing/2014/main" id="{BA034C70-CE74-7E4C-A42B-E80CE5A72F5A}"/>
              </a:ext>
            </a:extLst>
          </p:cNvPr>
          <p:cNvPicPr>
            <a:picLocks noChangeAspect="1"/>
          </p:cNvPicPr>
          <p:nvPr userDrawn="1"/>
        </p:nvPicPr>
        <p:blipFill>
          <a:blip r:embed="rId5"/>
          <a:stretch>
            <a:fillRect/>
          </a:stretch>
        </p:blipFill>
        <p:spPr>
          <a:xfrm rot="10800000">
            <a:off x="0" y="0"/>
            <a:ext cx="12192000" cy="6858000"/>
          </a:xfrm>
          <a:prstGeom prst="rect">
            <a:avLst/>
          </a:prstGeom>
        </p:spPr>
      </p:pic>
      <p:grpSp>
        <p:nvGrpSpPr>
          <p:cNvPr id="38" name="Group 37">
            <a:extLst>
              <a:ext uri="{FF2B5EF4-FFF2-40B4-BE49-F238E27FC236}">
                <a16:creationId xmlns:a16="http://schemas.microsoft.com/office/drawing/2014/main" id="{D0FDE18F-3BF4-B047-B325-63B8317AAA44}"/>
              </a:ext>
            </a:extLst>
          </p:cNvPr>
          <p:cNvGrpSpPr/>
          <p:nvPr userDrawn="1"/>
        </p:nvGrpSpPr>
        <p:grpSpPr>
          <a:xfrm>
            <a:off x="0" y="-1"/>
            <a:ext cx="12192000" cy="381000"/>
            <a:chOff x="0" y="6172200"/>
            <a:chExt cx="12192000" cy="381000"/>
          </a:xfrm>
        </p:grpSpPr>
        <p:sp>
          <p:nvSpPr>
            <p:cNvPr id="39" name="Base Line Band">
              <a:extLst>
                <a:ext uri="{FF2B5EF4-FFF2-40B4-BE49-F238E27FC236}">
                  <a16:creationId xmlns:a16="http://schemas.microsoft.com/office/drawing/2014/main" id="{2EDA10E0-C954-6F49-9DFF-E77B568E9710}"/>
                </a:ext>
              </a:extLst>
            </p:cNvPr>
            <p:cNvSpPr/>
            <p:nvPr/>
          </p:nvSpPr>
          <p:spPr>
            <a:xfrm>
              <a:off x="0" y="6172200"/>
              <a:ext cx="12192000" cy="381000"/>
            </a:xfrm>
            <a:custGeom>
              <a:avLst/>
              <a:gdLst>
                <a:gd name="connsiteX0" fmla="*/ 11401299 w 12192000"/>
                <a:gd name="connsiteY0" fmla="*/ 0 h 381000"/>
                <a:gd name="connsiteX1" fmla="*/ 12192000 w 12192000"/>
                <a:gd name="connsiteY1" fmla="*/ 0 h 381000"/>
                <a:gd name="connsiteX2" fmla="*/ 12192000 w 12192000"/>
                <a:gd name="connsiteY2" fmla="*/ 381000 h 381000"/>
                <a:gd name="connsiteX3" fmla="*/ 11401299 w 12192000"/>
                <a:gd name="connsiteY3" fmla="*/ 381000 h 381000"/>
                <a:gd name="connsiteX4" fmla="*/ 11225149 w 12192000"/>
                <a:gd name="connsiteY4" fmla="*/ 0 h 381000"/>
                <a:gd name="connsiteX5" fmla="*/ 11313224 w 12192000"/>
                <a:gd name="connsiteY5" fmla="*/ 0 h 381000"/>
                <a:gd name="connsiteX6" fmla="*/ 11313224 w 12192000"/>
                <a:gd name="connsiteY6" fmla="*/ 381000 h 381000"/>
                <a:gd name="connsiteX7" fmla="*/ 11225149 w 12192000"/>
                <a:gd name="connsiteY7" fmla="*/ 381000 h 381000"/>
                <a:gd name="connsiteX8" fmla="*/ 11048999 w 12192000"/>
                <a:gd name="connsiteY8" fmla="*/ 0 h 381000"/>
                <a:gd name="connsiteX9" fmla="*/ 11137074 w 12192000"/>
                <a:gd name="connsiteY9" fmla="*/ 0 h 381000"/>
                <a:gd name="connsiteX10" fmla="*/ 11137074 w 12192000"/>
                <a:gd name="connsiteY10" fmla="*/ 381000 h 381000"/>
                <a:gd name="connsiteX11" fmla="*/ 11048999 w 12192000"/>
                <a:gd name="connsiteY11" fmla="*/ 381000 h 381000"/>
                <a:gd name="connsiteX12" fmla="*/ 0 w 12192000"/>
                <a:gd name="connsiteY12" fmla="*/ 0 h 381000"/>
                <a:gd name="connsiteX13" fmla="*/ 10960924 w 12192000"/>
                <a:gd name="connsiteY13" fmla="*/ 0 h 381000"/>
                <a:gd name="connsiteX14" fmla="*/ 10960924 w 12192000"/>
                <a:gd name="connsiteY14" fmla="*/ 381000 h 381000"/>
                <a:gd name="connsiteX15" fmla="*/ 0 w 12192000"/>
                <a:gd name="connsiteY15" fmla="*/ 3810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381000">
                  <a:moveTo>
                    <a:pt x="11401299" y="0"/>
                  </a:moveTo>
                  <a:lnTo>
                    <a:pt x="12192000" y="0"/>
                  </a:lnTo>
                  <a:lnTo>
                    <a:pt x="12192000" y="381000"/>
                  </a:lnTo>
                  <a:lnTo>
                    <a:pt x="11401299" y="381000"/>
                  </a:lnTo>
                  <a:close/>
                  <a:moveTo>
                    <a:pt x="11225149" y="0"/>
                  </a:moveTo>
                  <a:lnTo>
                    <a:pt x="11313224" y="0"/>
                  </a:lnTo>
                  <a:lnTo>
                    <a:pt x="11313224" y="381000"/>
                  </a:lnTo>
                  <a:lnTo>
                    <a:pt x="11225149" y="381000"/>
                  </a:lnTo>
                  <a:close/>
                  <a:moveTo>
                    <a:pt x="11048999" y="0"/>
                  </a:moveTo>
                  <a:lnTo>
                    <a:pt x="11137074" y="0"/>
                  </a:lnTo>
                  <a:lnTo>
                    <a:pt x="11137074" y="381000"/>
                  </a:lnTo>
                  <a:lnTo>
                    <a:pt x="11048999" y="381000"/>
                  </a:lnTo>
                  <a:close/>
                  <a:moveTo>
                    <a:pt x="0" y="0"/>
                  </a:moveTo>
                  <a:lnTo>
                    <a:pt x="10960924" y="0"/>
                  </a:lnTo>
                  <a:lnTo>
                    <a:pt x="10960924" y="381000"/>
                  </a:lnTo>
                  <a:lnTo>
                    <a:pt x="0" y="381000"/>
                  </a:lnTo>
                  <a:close/>
                </a:path>
              </a:pathLst>
            </a:custGeom>
            <a:solidFill>
              <a:srgbClr val="242C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242C7D"/>
                </a:solidFill>
              </a:endParaRPr>
            </a:p>
          </p:txBody>
        </p:sp>
        <p:sp>
          <p:nvSpPr>
            <p:cNvPr id="40" name="Rectangle 39">
              <a:extLst>
                <a:ext uri="{FF2B5EF4-FFF2-40B4-BE49-F238E27FC236}">
                  <a16:creationId xmlns:a16="http://schemas.microsoft.com/office/drawing/2014/main" id="{61DC20D9-EF56-E545-BD53-9DC0E99716DD}"/>
                </a:ext>
              </a:extLst>
            </p:cNvPr>
            <p:cNvSpPr/>
            <p:nvPr/>
          </p:nvSpPr>
          <p:spPr>
            <a:xfrm>
              <a:off x="11489374" y="6172200"/>
              <a:ext cx="88075" cy="381000"/>
            </a:xfrm>
            <a:prstGeom prst="rect">
              <a:avLst/>
            </a:prstGeom>
            <a:solidFill>
              <a:srgbClr val="FDDA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C47B351E-5133-9F45-A633-9AACE6721516}"/>
              </a:ext>
            </a:extLst>
          </p:cNvPr>
          <p:cNvSpPr txBox="1"/>
          <p:nvPr userDrawn="1"/>
        </p:nvSpPr>
        <p:spPr>
          <a:xfrm>
            <a:off x="381000" y="67388"/>
            <a:ext cx="5638800" cy="246221"/>
          </a:xfrm>
          <a:prstGeom prst="rect">
            <a:avLst/>
          </a:prstGeom>
          <a:noFill/>
        </p:spPr>
        <p:txBody>
          <a:bodyPr wrap="square" rtlCol="0">
            <a:spAutoFit/>
          </a:bodyPr>
          <a:lstStyle/>
          <a:p>
            <a:r>
              <a:rPr lang="en-US" sz="1000" b="0" i="0" dirty="0" err="1">
                <a:solidFill>
                  <a:schemeClr val="bg1"/>
                </a:solidFill>
                <a:latin typeface="Poppins Light" pitchFamily="2" charset="77"/>
                <a:cs typeface="Poppins Light" pitchFamily="2" charset="77"/>
              </a:rPr>
              <a:t>fourthpurpose.org</a:t>
            </a:r>
            <a:endParaRPr lang="en-US" sz="1000" b="0" i="0" dirty="0">
              <a:solidFill>
                <a:schemeClr val="bg1"/>
              </a:solidFill>
              <a:latin typeface="Poppins Light" pitchFamily="2" charset="77"/>
              <a:cs typeface="Poppins Light" pitchFamily="2" charset="77"/>
            </a:endParaRPr>
          </a:p>
        </p:txBody>
      </p:sp>
    </p:spTree>
    <p:extLst>
      <p:ext uri="{BB962C8B-B14F-4D97-AF65-F5344CB8AC3E}">
        <p14:creationId xmlns:p14="http://schemas.microsoft.com/office/powerpoint/2010/main" val="4160947478"/>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userDrawn="1">
          <p15:clr>
            <a:srgbClr val="F26B43"/>
          </p15:clr>
        </p15:guide>
        <p15:guide id="3" userDrawn="1">
          <p15:clr>
            <a:srgbClr val="F26B43"/>
          </p15:clr>
        </p15:guide>
        <p15:guide id="4" pos="7680" userDrawn="1">
          <p15:clr>
            <a:srgbClr val="F26B43"/>
          </p15:clr>
        </p15:guide>
        <p15:guide id="5" pos="3792" userDrawn="1">
          <p15:clr>
            <a:srgbClr val="F26B43"/>
          </p15:clr>
        </p15:guide>
        <p15:guide id="8" orient="horz" pos="4080" userDrawn="1">
          <p15:clr>
            <a:srgbClr val="F26B43"/>
          </p15:clr>
        </p15:guide>
        <p15:guide id="9" orient="horz" pos="2208" userDrawn="1">
          <p15:clr>
            <a:srgbClr val="F26B43"/>
          </p15:clr>
        </p15:guide>
        <p15:guide id="10" pos="240" userDrawn="1">
          <p15:clr>
            <a:srgbClr val="F26B43"/>
          </p15:clr>
        </p15:guide>
        <p15:guide id="11" pos="7440" userDrawn="1">
          <p15:clr>
            <a:srgbClr val="F26B43"/>
          </p15:clr>
        </p15:guide>
        <p15:guide id="12" orient="horz" pos="2304" userDrawn="1">
          <p15:clr>
            <a:srgbClr val="F26B43"/>
          </p15:clr>
        </p15:guide>
        <p15:guide id="13" pos="3888" userDrawn="1">
          <p15:clr>
            <a:srgbClr val="F26B43"/>
          </p15:clr>
        </p15:guide>
        <p15:guide id="14" pos="2688" userDrawn="1">
          <p15:clr>
            <a:srgbClr val="F26B43"/>
          </p15:clr>
        </p15:guide>
        <p15:guide id="15" pos="2592" userDrawn="1">
          <p15:clr>
            <a:srgbClr val="F26B43"/>
          </p15:clr>
        </p15:guide>
        <p15:guide id="16" pos="1344" userDrawn="1">
          <p15:clr>
            <a:srgbClr val="F26B43"/>
          </p15:clr>
        </p15:guide>
        <p15:guide id="17" pos="1440" userDrawn="1">
          <p15:clr>
            <a:srgbClr val="F26B43"/>
          </p15:clr>
        </p15:guide>
        <p15:guide id="18" pos="4992" userDrawn="1">
          <p15:clr>
            <a:srgbClr val="F26B43"/>
          </p15:clr>
        </p15:guide>
        <p15:guide id="19" pos="5088" userDrawn="1">
          <p15:clr>
            <a:srgbClr val="F26B43"/>
          </p15:clr>
        </p15:guide>
        <p15:guide id="20" pos="6336" userDrawn="1">
          <p15:clr>
            <a:srgbClr val="F26B43"/>
          </p15:clr>
        </p15:guide>
        <p15:guide id="21" pos="6240" userDrawn="1">
          <p15:clr>
            <a:srgbClr val="F26B43"/>
          </p15:clr>
        </p15:guide>
        <p15:guide id="22" orient="horz" pos="1680" userDrawn="1">
          <p15:clr>
            <a:srgbClr val="F26B43"/>
          </p15:clr>
        </p15:guide>
        <p15:guide id="23" orient="horz" pos="1584" userDrawn="1">
          <p15:clr>
            <a:srgbClr val="F26B43"/>
          </p15:clr>
        </p15:guide>
        <p15:guide id="24" orient="horz" pos="1056" userDrawn="1">
          <p15:clr>
            <a:srgbClr val="F26B43"/>
          </p15:clr>
        </p15:guide>
        <p15:guide id="25" orient="horz" pos="960" userDrawn="1">
          <p15:clr>
            <a:srgbClr val="F26B43"/>
          </p15:clr>
        </p15:guide>
        <p15:guide id="26" orient="horz" pos="2832" userDrawn="1">
          <p15:clr>
            <a:srgbClr val="F26B43"/>
          </p15:clr>
        </p15:guide>
        <p15:guide id="27" orient="horz" pos="2928" userDrawn="1">
          <p15:clr>
            <a:srgbClr val="F26B43"/>
          </p15:clr>
        </p15:guide>
        <p15:guide id="28" orient="horz" pos="3456" userDrawn="1">
          <p15:clr>
            <a:srgbClr val="F26B43"/>
          </p15:clr>
        </p15:guide>
        <p15:guide id="29" orient="horz" pos="355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5" name="Picture 34" hidden="1">
            <a:extLst>
              <a:ext uri="{FF2B5EF4-FFF2-40B4-BE49-F238E27FC236}">
                <a16:creationId xmlns:a16="http://schemas.microsoft.com/office/drawing/2014/main" id="{1896B356-1F3C-124E-9F3C-F26190E83B5B}"/>
              </a:ext>
            </a:extLst>
          </p:cNvPr>
          <p:cNvPicPr>
            <a:picLocks noChangeAspect="1"/>
          </p:cNvPicPr>
          <p:nvPr userDrawn="1"/>
        </p:nvPicPr>
        <p:blipFill>
          <a:blip r:embed="rId4"/>
          <a:stretch>
            <a:fillRect/>
          </a:stretch>
        </p:blipFill>
        <p:spPr>
          <a:xfrm>
            <a:off x="0" y="0"/>
            <a:ext cx="12192000" cy="6858000"/>
          </a:xfrm>
          <a:prstGeom prst="rect">
            <a:avLst/>
          </a:prstGeom>
        </p:spPr>
      </p:pic>
      <p:pic>
        <p:nvPicPr>
          <p:cNvPr id="37" name="Picture 36" hidden="1">
            <a:extLst>
              <a:ext uri="{FF2B5EF4-FFF2-40B4-BE49-F238E27FC236}">
                <a16:creationId xmlns:a16="http://schemas.microsoft.com/office/drawing/2014/main" id="{BA034C70-CE74-7E4C-A42B-E80CE5A72F5A}"/>
              </a:ext>
            </a:extLst>
          </p:cNvPr>
          <p:cNvPicPr>
            <a:picLocks noChangeAspect="1"/>
          </p:cNvPicPr>
          <p:nvPr userDrawn="1"/>
        </p:nvPicPr>
        <p:blipFill>
          <a:blip r:embed="rId5"/>
          <a:stretch>
            <a:fillRect/>
          </a:stretch>
        </p:blipFill>
        <p:spPr>
          <a:xfrm rot="10800000">
            <a:off x="0" y="0"/>
            <a:ext cx="12192000" cy="6858000"/>
          </a:xfrm>
          <a:prstGeom prst="rect">
            <a:avLst/>
          </a:prstGeom>
        </p:spPr>
      </p:pic>
      <p:grpSp>
        <p:nvGrpSpPr>
          <p:cNvPr id="38" name="Group 37">
            <a:extLst>
              <a:ext uri="{FF2B5EF4-FFF2-40B4-BE49-F238E27FC236}">
                <a16:creationId xmlns:a16="http://schemas.microsoft.com/office/drawing/2014/main" id="{D0FDE18F-3BF4-B047-B325-63B8317AAA44}"/>
              </a:ext>
            </a:extLst>
          </p:cNvPr>
          <p:cNvGrpSpPr/>
          <p:nvPr userDrawn="1"/>
        </p:nvGrpSpPr>
        <p:grpSpPr>
          <a:xfrm>
            <a:off x="0" y="304800"/>
            <a:ext cx="12192000" cy="381000"/>
            <a:chOff x="0" y="6172200"/>
            <a:chExt cx="12192000" cy="381000"/>
          </a:xfrm>
        </p:grpSpPr>
        <p:sp>
          <p:nvSpPr>
            <p:cNvPr id="39" name="Base Line Band">
              <a:extLst>
                <a:ext uri="{FF2B5EF4-FFF2-40B4-BE49-F238E27FC236}">
                  <a16:creationId xmlns:a16="http://schemas.microsoft.com/office/drawing/2014/main" id="{2EDA10E0-C954-6F49-9DFF-E77B568E9710}"/>
                </a:ext>
              </a:extLst>
            </p:cNvPr>
            <p:cNvSpPr/>
            <p:nvPr/>
          </p:nvSpPr>
          <p:spPr>
            <a:xfrm>
              <a:off x="0" y="6172200"/>
              <a:ext cx="12192000" cy="381000"/>
            </a:xfrm>
            <a:custGeom>
              <a:avLst/>
              <a:gdLst>
                <a:gd name="connsiteX0" fmla="*/ 11401299 w 12192000"/>
                <a:gd name="connsiteY0" fmla="*/ 0 h 381000"/>
                <a:gd name="connsiteX1" fmla="*/ 12192000 w 12192000"/>
                <a:gd name="connsiteY1" fmla="*/ 0 h 381000"/>
                <a:gd name="connsiteX2" fmla="*/ 12192000 w 12192000"/>
                <a:gd name="connsiteY2" fmla="*/ 381000 h 381000"/>
                <a:gd name="connsiteX3" fmla="*/ 11401299 w 12192000"/>
                <a:gd name="connsiteY3" fmla="*/ 381000 h 381000"/>
                <a:gd name="connsiteX4" fmla="*/ 11225149 w 12192000"/>
                <a:gd name="connsiteY4" fmla="*/ 0 h 381000"/>
                <a:gd name="connsiteX5" fmla="*/ 11313224 w 12192000"/>
                <a:gd name="connsiteY5" fmla="*/ 0 h 381000"/>
                <a:gd name="connsiteX6" fmla="*/ 11313224 w 12192000"/>
                <a:gd name="connsiteY6" fmla="*/ 381000 h 381000"/>
                <a:gd name="connsiteX7" fmla="*/ 11225149 w 12192000"/>
                <a:gd name="connsiteY7" fmla="*/ 381000 h 381000"/>
                <a:gd name="connsiteX8" fmla="*/ 11048999 w 12192000"/>
                <a:gd name="connsiteY8" fmla="*/ 0 h 381000"/>
                <a:gd name="connsiteX9" fmla="*/ 11137074 w 12192000"/>
                <a:gd name="connsiteY9" fmla="*/ 0 h 381000"/>
                <a:gd name="connsiteX10" fmla="*/ 11137074 w 12192000"/>
                <a:gd name="connsiteY10" fmla="*/ 381000 h 381000"/>
                <a:gd name="connsiteX11" fmla="*/ 11048999 w 12192000"/>
                <a:gd name="connsiteY11" fmla="*/ 381000 h 381000"/>
                <a:gd name="connsiteX12" fmla="*/ 0 w 12192000"/>
                <a:gd name="connsiteY12" fmla="*/ 0 h 381000"/>
                <a:gd name="connsiteX13" fmla="*/ 10960924 w 12192000"/>
                <a:gd name="connsiteY13" fmla="*/ 0 h 381000"/>
                <a:gd name="connsiteX14" fmla="*/ 10960924 w 12192000"/>
                <a:gd name="connsiteY14" fmla="*/ 381000 h 381000"/>
                <a:gd name="connsiteX15" fmla="*/ 0 w 12192000"/>
                <a:gd name="connsiteY15" fmla="*/ 3810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381000">
                  <a:moveTo>
                    <a:pt x="11401299" y="0"/>
                  </a:moveTo>
                  <a:lnTo>
                    <a:pt x="12192000" y="0"/>
                  </a:lnTo>
                  <a:lnTo>
                    <a:pt x="12192000" y="381000"/>
                  </a:lnTo>
                  <a:lnTo>
                    <a:pt x="11401299" y="381000"/>
                  </a:lnTo>
                  <a:close/>
                  <a:moveTo>
                    <a:pt x="11225149" y="0"/>
                  </a:moveTo>
                  <a:lnTo>
                    <a:pt x="11313224" y="0"/>
                  </a:lnTo>
                  <a:lnTo>
                    <a:pt x="11313224" y="381000"/>
                  </a:lnTo>
                  <a:lnTo>
                    <a:pt x="11225149" y="381000"/>
                  </a:lnTo>
                  <a:close/>
                  <a:moveTo>
                    <a:pt x="11048999" y="0"/>
                  </a:moveTo>
                  <a:lnTo>
                    <a:pt x="11137074" y="0"/>
                  </a:lnTo>
                  <a:lnTo>
                    <a:pt x="11137074" y="381000"/>
                  </a:lnTo>
                  <a:lnTo>
                    <a:pt x="11048999" y="381000"/>
                  </a:lnTo>
                  <a:close/>
                  <a:moveTo>
                    <a:pt x="0" y="0"/>
                  </a:moveTo>
                  <a:lnTo>
                    <a:pt x="10960924" y="0"/>
                  </a:lnTo>
                  <a:lnTo>
                    <a:pt x="10960924" y="381000"/>
                  </a:lnTo>
                  <a:lnTo>
                    <a:pt x="0" y="381000"/>
                  </a:lnTo>
                  <a:close/>
                </a:path>
              </a:pathLst>
            </a:custGeom>
            <a:solidFill>
              <a:srgbClr val="242C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242C7D"/>
                </a:solidFill>
              </a:endParaRPr>
            </a:p>
          </p:txBody>
        </p:sp>
        <p:sp>
          <p:nvSpPr>
            <p:cNvPr id="40" name="Rectangle 39">
              <a:extLst>
                <a:ext uri="{FF2B5EF4-FFF2-40B4-BE49-F238E27FC236}">
                  <a16:creationId xmlns:a16="http://schemas.microsoft.com/office/drawing/2014/main" id="{61DC20D9-EF56-E545-BD53-9DC0E99716DD}"/>
                </a:ext>
              </a:extLst>
            </p:cNvPr>
            <p:cNvSpPr/>
            <p:nvPr/>
          </p:nvSpPr>
          <p:spPr>
            <a:xfrm>
              <a:off x="11489374" y="6172200"/>
              <a:ext cx="88075" cy="381000"/>
            </a:xfrm>
            <a:prstGeom prst="rect">
              <a:avLst/>
            </a:prstGeom>
            <a:solidFill>
              <a:srgbClr val="FDDA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BFFCCA76-517D-4E49-B38C-AF75E42D6024}"/>
              </a:ext>
            </a:extLst>
          </p:cNvPr>
          <p:cNvSpPr txBox="1"/>
          <p:nvPr userDrawn="1"/>
        </p:nvSpPr>
        <p:spPr>
          <a:xfrm>
            <a:off x="381000" y="372189"/>
            <a:ext cx="5638800" cy="246221"/>
          </a:xfrm>
          <a:prstGeom prst="rect">
            <a:avLst/>
          </a:prstGeom>
          <a:noFill/>
        </p:spPr>
        <p:txBody>
          <a:bodyPr wrap="square" rtlCol="0">
            <a:spAutoFit/>
          </a:bodyPr>
          <a:lstStyle/>
          <a:p>
            <a:r>
              <a:rPr lang="en-US" sz="1000" b="0" i="0" dirty="0" err="1">
                <a:solidFill>
                  <a:schemeClr val="bg1"/>
                </a:solidFill>
                <a:latin typeface="Poppins Light" pitchFamily="2" charset="77"/>
                <a:cs typeface="Poppins Light" pitchFamily="2" charset="77"/>
              </a:rPr>
              <a:t>fourthpurpose.org</a:t>
            </a:r>
            <a:endParaRPr lang="en-US" sz="1000" b="0" i="0" dirty="0">
              <a:solidFill>
                <a:schemeClr val="bg1"/>
              </a:solidFill>
              <a:latin typeface="Poppins Light" pitchFamily="2" charset="77"/>
              <a:cs typeface="Poppins Light" pitchFamily="2" charset="77"/>
            </a:endParaRPr>
          </a:p>
        </p:txBody>
      </p:sp>
    </p:spTree>
    <p:extLst>
      <p:ext uri="{BB962C8B-B14F-4D97-AF65-F5344CB8AC3E}">
        <p14:creationId xmlns:p14="http://schemas.microsoft.com/office/powerpoint/2010/main" val="939880704"/>
      </p:ext>
    </p:extLst>
  </p:cSld>
  <p:clrMap bg1="lt1" tx1="dk1" bg2="lt2" tx2="dk2" accent1="accent1" accent2="accent2" accent3="accent3" accent4="accent4" accent5="accent5" accent6="accent6" hlink="hlink" folHlink="folHlink"/>
  <p:sldLayoutIdLst>
    <p:sldLayoutId id="2147483658" r:id="rId1"/>
    <p:sldLayoutId id="214748365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userDrawn="1">
          <p15:clr>
            <a:srgbClr val="F26B43"/>
          </p15:clr>
        </p15:guide>
        <p15:guide id="3" userDrawn="1">
          <p15:clr>
            <a:srgbClr val="F26B43"/>
          </p15:clr>
        </p15:guide>
        <p15:guide id="4" pos="7680" userDrawn="1">
          <p15:clr>
            <a:srgbClr val="F26B43"/>
          </p15:clr>
        </p15:guide>
        <p15:guide id="5" pos="3792" userDrawn="1">
          <p15:clr>
            <a:srgbClr val="F26B43"/>
          </p15:clr>
        </p15:guide>
        <p15:guide id="8" orient="horz" pos="4080" userDrawn="1">
          <p15:clr>
            <a:srgbClr val="F26B43"/>
          </p15:clr>
        </p15:guide>
        <p15:guide id="9" orient="horz" pos="2208" userDrawn="1">
          <p15:clr>
            <a:srgbClr val="F26B43"/>
          </p15:clr>
        </p15:guide>
        <p15:guide id="10" pos="240" userDrawn="1">
          <p15:clr>
            <a:srgbClr val="F26B43"/>
          </p15:clr>
        </p15:guide>
        <p15:guide id="11" pos="7440" userDrawn="1">
          <p15:clr>
            <a:srgbClr val="F26B43"/>
          </p15:clr>
        </p15:guide>
        <p15:guide id="12" orient="horz" pos="2304" userDrawn="1">
          <p15:clr>
            <a:srgbClr val="F26B43"/>
          </p15:clr>
        </p15:guide>
        <p15:guide id="13" pos="3888" userDrawn="1">
          <p15:clr>
            <a:srgbClr val="F26B43"/>
          </p15:clr>
        </p15:guide>
        <p15:guide id="14" pos="2688" userDrawn="1">
          <p15:clr>
            <a:srgbClr val="F26B43"/>
          </p15:clr>
        </p15:guide>
        <p15:guide id="15" pos="2592" userDrawn="1">
          <p15:clr>
            <a:srgbClr val="F26B43"/>
          </p15:clr>
        </p15:guide>
        <p15:guide id="16" pos="1344" userDrawn="1">
          <p15:clr>
            <a:srgbClr val="F26B43"/>
          </p15:clr>
        </p15:guide>
        <p15:guide id="17" pos="1440" userDrawn="1">
          <p15:clr>
            <a:srgbClr val="F26B43"/>
          </p15:clr>
        </p15:guide>
        <p15:guide id="18" pos="4992" userDrawn="1">
          <p15:clr>
            <a:srgbClr val="F26B43"/>
          </p15:clr>
        </p15:guide>
        <p15:guide id="19" pos="5088" userDrawn="1">
          <p15:clr>
            <a:srgbClr val="F26B43"/>
          </p15:clr>
        </p15:guide>
        <p15:guide id="20" pos="6336" userDrawn="1">
          <p15:clr>
            <a:srgbClr val="F26B43"/>
          </p15:clr>
        </p15:guide>
        <p15:guide id="21" pos="6240" userDrawn="1">
          <p15:clr>
            <a:srgbClr val="F26B43"/>
          </p15:clr>
        </p15:guide>
        <p15:guide id="22" orient="horz" pos="1680" userDrawn="1">
          <p15:clr>
            <a:srgbClr val="F26B43"/>
          </p15:clr>
        </p15:guide>
        <p15:guide id="23" orient="horz" pos="1584" userDrawn="1">
          <p15:clr>
            <a:srgbClr val="F26B43"/>
          </p15:clr>
        </p15:guide>
        <p15:guide id="24" orient="horz" pos="1056" userDrawn="1">
          <p15:clr>
            <a:srgbClr val="F26B43"/>
          </p15:clr>
        </p15:guide>
        <p15:guide id="25" orient="horz" pos="960" userDrawn="1">
          <p15:clr>
            <a:srgbClr val="F26B43"/>
          </p15:clr>
        </p15:guide>
        <p15:guide id="26" orient="horz" pos="2832" userDrawn="1">
          <p15:clr>
            <a:srgbClr val="F26B43"/>
          </p15:clr>
        </p15:guide>
        <p15:guide id="27" orient="horz" pos="2928" userDrawn="1">
          <p15:clr>
            <a:srgbClr val="F26B43"/>
          </p15:clr>
        </p15:guide>
        <p15:guide id="28" orient="horz" pos="3456" userDrawn="1">
          <p15:clr>
            <a:srgbClr val="F26B43"/>
          </p15:clr>
        </p15:guide>
        <p15:guide id="29" orient="horz" pos="3552"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5" name="Picture 34" hidden="1">
            <a:extLst>
              <a:ext uri="{FF2B5EF4-FFF2-40B4-BE49-F238E27FC236}">
                <a16:creationId xmlns:a16="http://schemas.microsoft.com/office/drawing/2014/main" id="{1896B356-1F3C-124E-9F3C-F26190E83B5B}"/>
              </a:ext>
            </a:extLst>
          </p:cNvPr>
          <p:cNvPicPr>
            <a:picLocks noChangeAspect="1"/>
          </p:cNvPicPr>
          <p:nvPr userDrawn="1"/>
        </p:nvPicPr>
        <p:blipFill>
          <a:blip r:embed="rId4"/>
          <a:stretch>
            <a:fillRect/>
          </a:stretch>
        </p:blipFill>
        <p:spPr>
          <a:xfrm>
            <a:off x="0" y="0"/>
            <a:ext cx="12192000" cy="6858000"/>
          </a:xfrm>
          <a:prstGeom prst="rect">
            <a:avLst/>
          </a:prstGeom>
        </p:spPr>
      </p:pic>
      <p:pic>
        <p:nvPicPr>
          <p:cNvPr id="37" name="Picture 36" hidden="1">
            <a:extLst>
              <a:ext uri="{FF2B5EF4-FFF2-40B4-BE49-F238E27FC236}">
                <a16:creationId xmlns:a16="http://schemas.microsoft.com/office/drawing/2014/main" id="{BA034C70-CE74-7E4C-A42B-E80CE5A72F5A}"/>
              </a:ext>
            </a:extLst>
          </p:cNvPr>
          <p:cNvPicPr>
            <a:picLocks noChangeAspect="1"/>
          </p:cNvPicPr>
          <p:nvPr userDrawn="1"/>
        </p:nvPicPr>
        <p:blipFill>
          <a:blip r:embed="rId5"/>
          <a:stretch>
            <a:fillRect/>
          </a:stretch>
        </p:blipFill>
        <p:spPr>
          <a:xfrm rot="10800000">
            <a:off x="0" y="0"/>
            <a:ext cx="12192000" cy="6858000"/>
          </a:xfrm>
          <a:prstGeom prst="rect">
            <a:avLst/>
          </a:prstGeom>
        </p:spPr>
      </p:pic>
    </p:spTree>
    <p:extLst>
      <p:ext uri="{BB962C8B-B14F-4D97-AF65-F5344CB8AC3E}">
        <p14:creationId xmlns:p14="http://schemas.microsoft.com/office/powerpoint/2010/main" val="3150816118"/>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userDrawn="1">
          <p15:clr>
            <a:srgbClr val="F26B43"/>
          </p15:clr>
        </p15:guide>
        <p15:guide id="3" userDrawn="1">
          <p15:clr>
            <a:srgbClr val="F26B43"/>
          </p15:clr>
        </p15:guide>
        <p15:guide id="4" pos="7680" userDrawn="1">
          <p15:clr>
            <a:srgbClr val="F26B43"/>
          </p15:clr>
        </p15:guide>
        <p15:guide id="5" pos="3792" userDrawn="1">
          <p15:clr>
            <a:srgbClr val="F26B43"/>
          </p15:clr>
        </p15:guide>
        <p15:guide id="8" orient="horz" pos="4080" userDrawn="1">
          <p15:clr>
            <a:srgbClr val="F26B43"/>
          </p15:clr>
        </p15:guide>
        <p15:guide id="9" orient="horz" pos="2208" userDrawn="1">
          <p15:clr>
            <a:srgbClr val="F26B43"/>
          </p15:clr>
        </p15:guide>
        <p15:guide id="10" pos="240" userDrawn="1">
          <p15:clr>
            <a:srgbClr val="F26B43"/>
          </p15:clr>
        </p15:guide>
        <p15:guide id="11" pos="7440" userDrawn="1">
          <p15:clr>
            <a:srgbClr val="F26B43"/>
          </p15:clr>
        </p15:guide>
        <p15:guide id="12" orient="horz" pos="2304" userDrawn="1">
          <p15:clr>
            <a:srgbClr val="F26B43"/>
          </p15:clr>
        </p15:guide>
        <p15:guide id="13" pos="3888" userDrawn="1">
          <p15:clr>
            <a:srgbClr val="F26B43"/>
          </p15:clr>
        </p15:guide>
        <p15:guide id="14" pos="2688" userDrawn="1">
          <p15:clr>
            <a:srgbClr val="F26B43"/>
          </p15:clr>
        </p15:guide>
        <p15:guide id="15" pos="2592" userDrawn="1">
          <p15:clr>
            <a:srgbClr val="F26B43"/>
          </p15:clr>
        </p15:guide>
        <p15:guide id="16" pos="1344" userDrawn="1">
          <p15:clr>
            <a:srgbClr val="F26B43"/>
          </p15:clr>
        </p15:guide>
        <p15:guide id="17" pos="1440" userDrawn="1">
          <p15:clr>
            <a:srgbClr val="F26B43"/>
          </p15:clr>
        </p15:guide>
        <p15:guide id="18" pos="4992" userDrawn="1">
          <p15:clr>
            <a:srgbClr val="F26B43"/>
          </p15:clr>
        </p15:guide>
        <p15:guide id="19" pos="5088" userDrawn="1">
          <p15:clr>
            <a:srgbClr val="F26B43"/>
          </p15:clr>
        </p15:guide>
        <p15:guide id="20" pos="6336" userDrawn="1">
          <p15:clr>
            <a:srgbClr val="F26B43"/>
          </p15:clr>
        </p15:guide>
        <p15:guide id="21" pos="6240" userDrawn="1">
          <p15:clr>
            <a:srgbClr val="F26B43"/>
          </p15:clr>
        </p15:guide>
        <p15:guide id="22" orient="horz" pos="1680" userDrawn="1">
          <p15:clr>
            <a:srgbClr val="F26B43"/>
          </p15:clr>
        </p15:guide>
        <p15:guide id="23" orient="horz" pos="1584" userDrawn="1">
          <p15:clr>
            <a:srgbClr val="F26B43"/>
          </p15:clr>
        </p15:guide>
        <p15:guide id="24" orient="horz" pos="1056" userDrawn="1">
          <p15:clr>
            <a:srgbClr val="F26B43"/>
          </p15:clr>
        </p15:guide>
        <p15:guide id="25" orient="horz" pos="960" userDrawn="1">
          <p15:clr>
            <a:srgbClr val="F26B43"/>
          </p15:clr>
        </p15:guide>
        <p15:guide id="26" orient="horz" pos="2832" userDrawn="1">
          <p15:clr>
            <a:srgbClr val="F26B43"/>
          </p15:clr>
        </p15:guide>
        <p15:guide id="27" orient="horz" pos="2928" userDrawn="1">
          <p15:clr>
            <a:srgbClr val="F26B43"/>
          </p15:clr>
        </p15:guide>
        <p15:guide id="28" orient="horz" pos="3456" userDrawn="1">
          <p15:clr>
            <a:srgbClr val="F26B43"/>
          </p15:clr>
        </p15:guide>
        <p15:guide id="29" orient="horz" pos="3552"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5" name="Picture 34" hidden="1">
            <a:extLst>
              <a:ext uri="{FF2B5EF4-FFF2-40B4-BE49-F238E27FC236}">
                <a16:creationId xmlns:a16="http://schemas.microsoft.com/office/drawing/2014/main" id="{1896B356-1F3C-124E-9F3C-F26190E83B5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7" name="Picture 36" hidden="1">
            <a:extLst>
              <a:ext uri="{FF2B5EF4-FFF2-40B4-BE49-F238E27FC236}">
                <a16:creationId xmlns:a16="http://schemas.microsoft.com/office/drawing/2014/main" id="{BA034C70-CE74-7E4C-A42B-E80CE5A72F5A}"/>
              </a:ext>
            </a:extLst>
          </p:cNvPr>
          <p:cNvPicPr>
            <a:picLocks noChangeAspect="1"/>
          </p:cNvPicPr>
          <p:nvPr userDrawn="1"/>
        </p:nvPicPr>
        <p:blipFill>
          <a:blip r:embed="rId3"/>
          <a:stretch>
            <a:fillRect/>
          </a:stretch>
        </p:blipFill>
        <p:spPr>
          <a:xfrm rot="10800000">
            <a:off x="0" y="0"/>
            <a:ext cx="12192000" cy="6858000"/>
          </a:xfrm>
          <a:prstGeom prst="rect">
            <a:avLst/>
          </a:prstGeom>
        </p:spPr>
      </p:pic>
      <p:sp>
        <p:nvSpPr>
          <p:cNvPr id="10" name="TextBox 9">
            <a:extLst>
              <a:ext uri="{FF2B5EF4-FFF2-40B4-BE49-F238E27FC236}">
                <a16:creationId xmlns:a16="http://schemas.microsoft.com/office/drawing/2014/main" id="{077F4A92-68FC-F64A-9661-D6C5973417C5}"/>
              </a:ext>
            </a:extLst>
          </p:cNvPr>
          <p:cNvSpPr txBox="1"/>
          <p:nvPr userDrawn="1"/>
        </p:nvSpPr>
        <p:spPr>
          <a:xfrm>
            <a:off x="304800" y="323671"/>
            <a:ext cx="10591800" cy="1169551"/>
          </a:xfrm>
          <a:prstGeom prst="rect">
            <a:avLst/>
          </a:prstGeom>
          <a:noFill/>
        </p:spPr>
        <p:txBody>
          <a:bodyPr wrap="square" rtlCol="0">
            <a:spAutoFit/>
          </a:bodyPr>
          <a:lstStyle/>
          <a:p>
            <a:r>
              <a:rPr lang="en-US" sz="7000" b="1" spc="-150" dirty="0">
                <a:solidFill>
                  <a:srgbClr val="242C7D"/>
                </a:solidFill>
                <a:latin typeface="Bebas Neue Bold" pitchFamily="2" charset="77"/>
              </a:rPr>
              <a:t>Title Scale Goes Here—70pt tight</a:t>
            </a:r>
          </a:p>
        </p:txBody>
      </p:sp>
      <p:sp>
        <p:nvSpPr>
          <p:cNvPr id="11" name="TextBox 10">
            <a:extLst>
              <a:ext uri="{FF2B5EF4-FFF2-40B4-BE49-F238E27FC236}">
                <a16:creationId xmlns:a16="http://schemas.microsoft.com/office/drawing/2014/main" id="{0F3412C9-7961-E24A-89BF-5F8A4247D0C5}"/>
              </a:ext>
            </a:extLst>
          </p:cNvPr>
          <p:cNvSpPr txBox="1"/>
          <p:nvPr userDrawn="1"/>
        </p:nvSpPr>
        <p:spPr>
          <a:xfrm>
            <a:off x="253621" y="1881426"/>
            <a:ext cx="6781800" cy="861774"/>
          </a:xfrm>
          <a:prstGeom prst="rect">
            <a:avLst/>
          </a:prstGeom>
          <a:noFill/>
        </p:spPr>
        <p:txBody>
          <a:bodyPr wrap="square" rtlCol="0">
            <a:spAutoFit/>
          </a:bodyPr>
          <a:lstStyle/>
          <a:p>
            <a:pPr algn="just"/>
            <a:r>
              <a:rPr lang="en-US" sz="5000" spc="-300" dirty="0">
                <a:solidFill>
                  <a:srgbClr val="242C7D"/>
                </a:solidFill>
                <a:latin typeface="Poppins Light" pitchFamily="2" charset="77"/>
                <a:cs typeface="Poppins Light" pitchFamily="2" charset="77"/>
              </a:rPr>
              <a:t>Header 1—50pt normal</a:t>
            </a:r>
          </a:p>
        </p:txBody>
      </p:sp>
      <p:sp>
        <p:nvSpPr>
          <p:cNvPr id="12" name="TextBox 11">
            <a:extLst>
              <a:ext uri="{FF2B5EF4-FFF2-40B4-BE49-F238E27FC236}">
                <a16:creationId xmlns:a16="http://schemas.microsoft.com/office/drawing/2014/main" id="{819DDBF8-C0C6-0D4F-8603-64AD0A704E89}"/>
              </a:ext>
            </a:extLst>
          </p:cNvPr>
          <p:cNvSpPr txBox="1"/>
          <p:nvPr userDrawn="1"/>
        </p:nvSpPr>
        <p:spPr>
          <a:xfrm>
            <a:off x="253621" y="3063728"/>
            <a:ext cx="6477000" cy="630942"/>
          </a:xfrm>
          <a:prstGeom prst="rect">
            <a:avLst/>
          </a:prstGeom>
          <a:noFill/>
        </p:spPr>
        <p:txBody>
          <a:bodyPr wrap="square" rtlCol="0">
            <a:spAutoFit/>
          </a:bodyPr>
          <a:lstStyle/>
          <a:p>
            <a:pPr algn="just"/>
            <a:r>
              <a:rPr lang="en-US" sz="3500" spc="-150" dirty="0">
                <a:solidFill>
                  <a:srgbClr val="242C7D"/>
                </a:solidFill>
                <a:latin typeface="Poppins" pitchFamily="2" charset="77"/>
                <a:cs typeface="Poppins" pitchFamily="2" charset="77"/>
              </a:rPr>
              <a:t>Header 2—35pt “tight”</a:t>
            </a:r>
          </a:p>
        </p:txBody>
      </p:sp>
      <p:sp>
        <p:nvSpPr>
          <p:cNvPr id="13" name="TextBox 12">
            <a:extLst>
              <a:ext uri="{FF2B5EF4-FFF2-40B4-BE49-F238E27FC236}">
                <a16:creationId xmlns:a16="http://schemas.microsoft.com/office/drawing/2014/main" id="{3E0F0C7B-DAA3-0D4C-9EB6-F781EB78344E}"/>
              </a:ext>
            </a:extLst>
          </p:cNvPr>
          <p:cNvSpPr txBox="1"/>
          <p:nvPr userDrawn="1"/>
        </p:nvSpPr>
        <p:spPr>
          <a:xfrm>
            <a:off x="253621" y="4154670"/>
            <a:ext cx="6477000" cy="477054"/>
          </a:xfrm>
          <a:prstGeom prst="rect">
            <a:avLst/>
          </a:prstGeom>
          <a:noFill/>
        </p:spPr>
        <p:txBody>
          <a:bodyPr wrap="square" rtlCol="0">
            <a:spAutoFit/>
          </a:bodyPr>
          <a:lstStyle/>
          <a:p>
            <a:pPr algn="just"/>
            <a:r>
              <a:rPr lang="en-US" sz="2500" dirty="0">
                <a:solidFill>
                  <a:srgbClr val="242C7D"/>
                </a:solidFill>
                <a:latin typeface="Merriweather" pitchFamily="2" charset="77"/>
              </a:rPr>
              <a:t>Body Content—25pt “normal”</a:t>
            </a:r>
          </a:p>
        </p:txBody>
      </p:sp>
      <p:sp>
        <p:nvSpPr>
          <p:cNvPr id="14" name="TextBox 13">
            <a:extLst>
              <a:ext uri="{FF2B5EF4-FFF2-40B4-BE49-F238E27FC236}">
                <a16:creationId xmlns:a16="http://schemas.microsoft.com/office/drawing/2014/main" id="{4D633BE2-118F-3C4E-AF7C-52F51E6F1036}"/>
              </a:ext>
            </a:extLst>
          </p:cNvPr>
          <p:cNvSpPr txBox="1"/>
          <p:nvPr userDrawn="1"/>
        </p:nvSpPr>
        <p:spPr>
          <a:xfrm>
            <a:off x="286352" y="5280624"/>
            <a:ext cx="3828448" cy="323165"/>
          </a:xfrm>
          <a:prstGeom prst="rect">
            <a:avLst/>
          </a:prstGeom>
          <a:noFill/>
        </p:spPr>
        <p:txBody>
          <a:bodyPr wrap="square" rtlCol="0">
            <a:spAutoFit/>
          </a:bodyPr>
          <a:lstStyle/>
          <a:p>
            <a:pPr algn="just"/>
            <a:r>
              <a:rPr lang="en-US" sz="1500" dirty="0">
                <a:solidFill>
                  <a:srgbClr val="242C7D"/>
                </a:solidFill>
                <a:latin typeface="Poppins" pitchFamily="2" charset="77"/>
                <a:cs typeface="Poppins" pitchFamily="2" charset="77"/>
              </a:rPr>
              <a:t>Small Details—15pt normal</a:t>
            </a:r>
          </a:p>
        </p:txBody>
      </p:sp>
    </p:spTree>
    <p:extLst>
      <p:ext uri="{BB962C8B-B14F-4D97-AF65-F5344CB8AC3E}">
        <p14:creationId xmlns:p14="http://schemas.microsoft.com/office/powerpoint/2010/main" val="2934913671"/>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userDrawn="1">
          <p15:clr>
            <a:srgbClr val="F26B43"/>
          </p15:clr>
        </p15:guide>
        <p15:guide id="3" userDrawn="1">
          <p15:clr>
            <a:srgbClr val="F26B43"/>
          </p15:clr>
        </p15:guide>
        <p15:guide id="4" pos="7680" userDrawn="1">
          <p15:clr>
            <a:srgbClr val="F26B43"/>
          </p15:clr>
        </p15:guide>
        <p15:guide id="5" pos="3792" userDrawn="1">
          <p15:clr>
            <a:srgbClr val="F26B43"/>
          </p15:clr>
        </p15:guide>
        <p15:guide id="8" orient="horz" pos="4080" userDrawn="1">
          <p15:clr>
            <a:srgbClr val="F26B43"/>
          </p15:clr>
        </p15:guide>
        <p15:guide id="9" orient="horz" pos="2208" userDrawn="1">
          <p15:clr>
            <a:srgbClr val="F26B43"/>
          </p15:clr>
        </p15:guide>
        <p15:guide id="10" pos="240" userDrawn="1">
          <p15:clr>
            <a:srgbClr val="F26B43"/>
          </p15:clr>
        </p15:guide>
        <p15:guide id="11" pos="7440" userDrawn="1">
          <p15:clr>
            <a:srgbClr val="F26B43"/>
          </p15:clr>
        </p15:guide>
        <p15:guide id="12" orient="horz" pos="2304" userDrawn="1">
          <p15:clr>
            <a:srgbClr val="F26B43"/>
          </p15:clr>
        </p15:guide>
        <p15:guide id="13" pos="3888" userDrawn="1">
          <p15:clr>
            <a:srgbClr val="F26B43"/>
          </p15:clr>
        </p15:guide>
        <p15:guide id="14" pos="2688" userDrawn="1">
          <p15:clr>
            <a:srgbClr val="F26B43"/>
          </p15:clr>
        </p15:guide>
        <p15:guide id="15" pos="2592" userDrawn="1">
          <p15:clr>
            <a:srgbClr val="F26B43"/>
          </p15:clr>
        </p15:guide>
        <p15:guide id="16" pos="1344" userDrawn="1">
          <p15:clr>
            <a:srgbClr val="F26B43"/>
          </p15:clr>
        </p15:guide>
        <p15:guide id="17" pos="1440" userDrawn="1">
          <p15:clr>
            <a:srgbClr val="F26B43"/>
          </p15:clr>
        </p15:guide>
        <p15:guide id="18" pos="4992" userDrawn="1">
          <p15:clr>
            <a:srgbClr val="F26B43"/>
          </p15:clr>
        </p15:guide>
        <p15:guide id="19" pos="5088" userDrawn="1">
          <p15:clr>
            <a:srgbClr val="F26B43"/>
          </p15:clr>
        </p15:guide>
        <p15:guide id="20" pos="6336" userDrawn="1">
          <p15:clr>
            <a:srgbClr val="F26B43"/>
          </p15:clr>
        </p15:guide>
        <p15:guide id="21" pos="6240" userDrawn="1">
          <p15:clr>
            <a:srgbClr val="F26B43"/>
          </p15:clr>
        </p15:guide>
        <p15:guide id="22" orient="horz" pos="1680" userDrawn="1">
          <p15:clr>
            <a:srgbClr val="F26B43"/>
          </p15:clr>
        </p15:guide>
        <p15:guide id="23" orient="horz" pos="1584" userDrawn="1">
          <p15:clr>
            <a:srgbClr val="F26B43"/>
          </p15:clr>
        </p15:guide>
        <p15:guide id="24" orient="horz" pos="1056" userDrawn="1">
          <p15:clr>
            <a:srgbClr val="F26B43"/>
          </p15:clr>
        </p15:guide>
        <p15:guide id="25" orient="horz" pos="960" userDrawn="1">
          <p15:clr>
            <a:srgbClr val="F26B43"/>
          </p15:clr>
        </p15:guide>
        <p15:guide id="26" orient="horz" pos="2832" userDrawn="1">
          <p15:clr>
            <a:srgbClr val="F26B43"/>
          </p15:clr>
        </p15:guide>
        <p15:guide id="27" orient="horz" pos="2928" userDrawn="1">
          <p15:clr>
            <a:srgbClr val="F26B43"/>
          </p15:clr>
        </p15:guide>
        <p15:guide id="28" orient="horz" pos="3456" userDrawn="1">
          <p15:clr>
            <a:srgbClr val="F26B43"/>
          </p15:clr>
        </p15:guide>
        <p15:guide id="29" orient="horz" pos="35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www.amazon.com/Angola-Prison-Seminary-Transformation-Rehabilitation/dp/0815351739/ref=sr_1_1?ie=UTF8&amp;qid=1537394882&amp;sr=8-1&amp;keywords=The+Angola+Prison+Seminary:+Effects+of+Faith-Based+Ministry+on+Identity+Transformation,+Desistance,+and+Rehabilitation&amp;dpID=41W08JG%2BneL&amp;preST=_SY291_BO1,204,203,200_QL40_&amp;dpSrc=srch" TargetMode="External"/><Relationship Id="rId2" Type="http://schemas.openxmlformats.org/officeDocument/2006/relationships/hyperlink" Target="http://www.baylorisr.org/wp-content/uploads/Angola-IJOTCC.pdf" TargetMode="External"/><Relationship Id="rId1" Type="http://schemas.openxmlformats.org/officeDocument/2006/relationships/slideLayout" Target="../slideLayouts/slideLayout1.xml"/><Relationship Id="rId4" Type="http://schemas.openxmlformats.org/officeDocument/2006/relationships/hyperlink" Target="https://www.routledge.com/The-Restorative-Prison-Essays-on-Inmate-Peer-Ministry-and-Prosocial-Corrections/Johnson-Hallett-Jang/p/book/9780367766375"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F2927E44-302A-1448-960C-CE213FEC5CD5}"/>
              </a:ext>
            </a:extLst>
          </p:cNvPr>
          <p:cNvSpPr/>
          <p:nvPr/>
        </p:nvSpPr>
        <p:spPr>
          <a:xfrm>
            <a:off x="-3656" y="0"/>
            <a:ext cx="12192000" cy="6858000"/>
          </a:xfrm>
          <a:prstGeom prst="rect">
            <a:avLst/>
          </a:prstGeom>
          <a:solidFill>
            <a:srgbClr val="97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7AA7A637-E6D2-1B4E-8EA9-D6CF1821162B}"/>
              </a:ext>
            </a:extLst>
          </p:cNvPr>
          <p:cNvSpPr txBox="1"/>
          <p:nvPr/>
        </p:nvSpPr>
        <p:spPr>
          <a:xfrm>
            <a:off x="228600" y="1695861"/>
            <a:ext cx="6553200" cy="4195379"/>
          </a:xfrm>
          <a:prstGeom prst="rect">
            <a:avLst/>
          </a:prstGeom>
          <a:noFill/>
        </p:spPr>
        <p:txBody>
          <a:bodyPr wrap="square">
            <a:spAutoFit/>
          </a:bodyPr>
          <a:lstStyle/>
          <a:p>
            <a:pPr>
              <a:lnSpc>
                <a:spcPts val="10500"/>
              </a:lnSpc>
            </a:pPr>
            <a:r>
              <a:rPr lang="en-US" sz="12500" b="1" dirty="0">
                <a:ln>
                  <a:solidFill>
                    <a:schemeClr val="tx1"/>
                  </a:solidFill>
                </a:ln>
                <a:solidFill>
                  <a:schemeClr val="bg1"/>
                </a:solidFill>
                <a:latin typeface="Bebas Neue Bold" pitchFamily="2" charset="77"/>
              </a:rPr>
              <a:t>PA </a:t>
            </a:r>
          </a:p>
          <a:p>
            <a:pPr>
              <a:lnSpc>
                <a:spcPts val="10500"/>
              </a:lnSpc>
            </a:pPr>
            <a:r>
              <a:rPr lang="en-US" sz="12500" b="1" i="0" dirty="0" err="1">
                <a:ln>
                  <a:solidFill>
                    <a:schemeClr val="tx1"/>
                  </a:solidFill>
                </a:ln>
                <a:solidFill>
                  <a:schemeClr val="bg1"/>
                </a:solidFill>
                <a:latin typeface="Bebas Neue Bold" pitchFamily="2" charset="77"/>
              </a:rPr>
              <a:t>ChaplAins</a:t>
            </a:r>
            <a:endParaRPr lang="en-US" sz="12500" b="1" i="0" dirty="0">
              <a:ln>
                <a:solidFill>
                  <a:schemeClr val="tx1"/>
                </a:solidFill>
              </a:ln>
              <a:solidFill>
                <a:schemeClr val="bg1"/>
              </a:solidFill>
              <a:latin typeface="Bebas Neue Bold" pitchFamily="2" charset="77"/>
            </a:endParaRPr>
          </a:p>
          <a:p>
            <a:pPr>
              <a:lnSpc>
                <a:spcPts val="10500"/>
              </a:lnSpc>
            </a:pPr>
            <a:r>
              <a:rPr lang="en-US" sz="10400" b="1" dirty="0">
                <a:ln>
                  <a:solidFill>
                    <a:schemeClr val="tx1"/>
                  </a:solidFill>
                </a:ln>
                <a:solidFill>
                  <a:schemeClr val="bg1"/>
                </a:solidFill>
                <a:latin typeface="Bebas Neue Bold" pitchFamily="2" charset="77"/>
              </a:rPr>
              <a:t>Conference</a:t>
            </a:r>
            <a:endParaRPr lang="en-US" sz="12500" b="1" i="0" dirty="0">
              <a:ln>
                <a:solidFill>
                  <a:schemeClr val="tx1"/>
                </a:solidFill>
              </a:ln>
              <a:solidFill>
                <a:schemeClr val="bg1"/>
              </a:solidFill>
              <a:latin typeface="Bebas Neue Bold" pitchFamily="2" charset="77"/>
            </a:endParaRPr>
          </a:p>
        </p:txBody>
      </p:sp>
      <p:sp>
        <p:nvSpPr>
          <p:cNvPr id="6" name="TextBox 5">
            <a:extLst>
              <a:ext uri="{FF2B5EF4-FFF2-40B4-BE49-F238E27FC236}">
                <a16:creationId xmlns:a16="http://schemas.microsoft.com/office/drawing/2014/main" id="{32B5D0C3-554F-5649-A341-1D9BD92290FC}"/>
              </a:ext>
            </a:extLst>
          </p:cNvPr>
          <p:cNvSpPr txBox="1"/>
          <p:nvPr/>
        </p:nvSpPr>
        <p:spPr>
          <a:xfrm>
            <a:off x="304800" y="6239590"/>
            <a:ext cx="5638800" cy="246221"/>
          </a:xfrm>
          <a:prstGeom prst="rect">
            <a:avLst/>
          </a:prstGeom>
          <a:noFill/>
        </p:spPr>
        <p:txBody>
          <a:bodyPr wrap="square" rtlCol="0">
            <a:spAutoFit/>
          </a:bodyPr>
          <a:lstStyle/>
          <a:p>
            <a:r>
              <a:rPr lang="en-US" sz="1000" b="0" i="0" dirty="0">
                <a:solidFill>
                  <a:srgbClr val="282828"/>
                </a:solidFill>
                <a:latin typeface="Poppins Light" pitchFamily="2" charset="77"/>
                <a:cs typeface="Poppins Light" pitchFamily="2" charset="77"/>
              </a:rPr>
              <a:t>Kristi Miller Anderson, PhD</a:t>
            </a:r>
          </a:p>
        </p:txBody>
      </p:sp>
      <p:pic>
        <p:nvPicPr>
          <p:cNvPr id="4" name="Picture 3">
            <a:extLst>
              <a:ext uri="{FF2B5EF4-FFF2-40B4-BE49-F238E27FC236}">
                <a16:creationId xmlns:a16="http://schemas.microsoft.com/office/drawing/2014/main" id="{E57FA398-B445-0F45-9BF3-F419992B12DE}"/>
              </a:ext>
            </a:extLst>
          </p:cNvPr>
          <p:cNvPicPr>
            <a:picLocks noChangeAspect="1"/>
          </p:cNvPicPr>
          <p:nvPr/>
        </p:nvPicPr>
        <p:blipFill>
          <a:blip r:embed="rId2"/>
          <a:stretch>
            <a:fillRect/>
          </a:stretch>
        </p:blipFill>
        <p:spPr>
          <a:xfrm>
            <a:off x="7006744" y="990600"/>
            <a:ext cx="5181600" cy="51816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85EA1B73-4536-5329-6818-CB615FB36F3C}"/>
              </a:ext>
            </a:extLst>
          </p:cNvPr>
          <p:cNvPicPr>
            <a:picLocks noChangeAspect="1"/>
          </p:cNvPicPr>
          <p:nvPr/>
        </p:nvPicPr>
        <p:blipFill>
          <a:blip r:embed="rId3"/>
          <a:stretch>
            <a:fillRect/>
          </a:stretch>
        </p:blipFill>
        <p:spPr>
          <a:xfrm>
            <a:off x="381000" y="394826"/>
            <a:ext cx="3028000" cy="976774"/>
          </a:xfrm>
          <a:prstGeom prst="rect">
            <a:avLst/>
          </a:prstGeom>
        </p:spPr>
      </p:pic>
    </p:spTree>
    <p:extLst>
      <p:ext uri="{BB962C8B-B14F-4D97-AF65-F5344CB8AC3E}">
        <p14:creationId xmlns:p14="http://schemas.microsoft.com/office/powerpoint/2010/main" val="395721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5F264AF-760F-290C-4170-333910668429}"/>
              </a:ext>
            </a:extLst>
          </p:cNvPr>
          <p:cNvSpPr/>
          <p:nvPr/>
        </p:nvSpPr>
        <p:spPr>
          <a:xfrm>
            <a:off x="5715000" y="228600"/>
            <a:ext cx="6096000" cy="5638800"/>
          </a:xfrm>
          <a:prstGeom prst="rect">
            <a:avLst/>
          </a:prstGeom>
          <a:solidFill>
            <a:srgbClr val="97D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46C9520-7058-A84A-9F2E-BA23D3EC88B0}"/>
              </a:ext>
            </a:extLst>
          </p:cNvPr>
          <p:cNvSpPr txBox="1"/>
          <p:nvPr/>
        </p:nvSpPr>
        <p:spPr>
          <a:xfrm>
            <a:off x="304800" y="381000"/>
            <a:ext cx="3962400" cy="4664097"/>
          </a:xfrm>
          <a:prstGeom prst="rect">
            <a:avLst/>
          </a:prstGeom>
          <a:noFill/>
        </p:spPr>
        <p:txBody>
          <a:bodyPr wrap="square">
            <a:spAutoFit/>
          </a:bodyPr>
          <a:lstStyle/>
          <a:p>
            <a:pPr>
              <a:lnSpc>
                <a:spcPts val="7000"/>
              </a:lnSpc>
            </a:pPr>
            <a:r>
              <a:rPr lang="en-US" sz="8000" b="1" i="0" dirty="0">
                <a:solidFill>
                  <a:srgbClr val="97D700"/>
                </a:solidFill>
                <a:latin typeface="Bebas Neue Bold" pitchFamily="2" charset="77"/>
              </a:rPr>
              <a:t>A-Team of Chaplains in the Mississippi DOC</a:t>
            </a:r>
          </a:p>
        </p:txBody>
      </p:sp>
      <p:pic>
        <p:nvPicPr>
          <p:cNvPr id="7" name="Picture 6" descr="A text on a page&#10;&#10;Description automatically generated">
            <a:extLst>
              <a:ext uri="{FF2B5EF4-FFF2-40B4-BE49-F238E27FC236}">
                <a16:creationId xmlns:a16="http://schemas.microsoft.com/office/drawing/2014/main" id="{7068DCC4-E846-43F2-5ADC-477274E0A952}"/>
              </a:ext>
            </a:extLst>
          </p:cNvPr>
          <p:cNvPicPr>
            <a:picLocks noChangeAspect="1"/>
          </p:cNvPicPr>
          <p:nvPr/>
        </p:nvPicPr>
        <p:blipFill>
          <a:blip r:embed="rId2"/>
          <a:stretch>
            <a:fillRect/>
          </a:stretch>
        </p:blipFill>
        <p:spPr>
          <a:xfrm>
            <a:off x="5791200" y="304800"/>
            <a:ext cx="5959484" cy="5486400"/>
          </a:xfrm>
          <a:prstGeom prst="rect">
            <a:avLst/>
          </a:prstGeom>
          <a:ln>
            <a:solidFill>
              <a:schemeClr val="bg1">
                <a:lumMod val="85000"/>
              </a:schemeClr>
            </a:solidFill>
          </a:ln>
        </p:spPr>
      </p:pic>
    </p:spTree>
    <p:extLst>
      <p:ext uri="{BB962C8B-B14F-4D97-AF65-F5344CB8AC3E}">
        <p14:creationId xmlns:p14="http://schemas.microsoft.com/office/powerpoint/2010/main" val="446346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46C9520-7058-A84A-9F2E-BA23D3EC88B0}"/>
              </a:ext>
            </a:extLst>
          </p:cNvPr>
          <p:cNvSpPr txBox="1"/>
          <p:nvPr/>
        </p:nvSpPr>
        <p:spPr>
          <a:xfrm>
            <a:off x="304800" y="1246066"/>
            <a:ext cx="3967480" cy="1971052"/>
          </a:xfrm>
          <a:prstGeom prst="rect">
            <a:avLst/>
          </a:prstGeom>
          <a:noFill/>
        </p:spPr>
        <p:txBody>
          <a:bodyPr wrap="square">
            <a:spAutoFit/>
          </a:bodyPr>
          <a:lstStyle/>
          <a:p>
            <a:pPr>
              <a:lnSpc>
                <a:spcPts val="7000"/>
              </a:lnSpc>
            </a:pPr>
            <a:r>
              <a:rPr lang="en-US" sz="8000" b="1" i="0" dirty="0">
                <a:solidFill>
                  <a:srgbClr val="97D700"/>
                </a:solidFill>
                <a:latin typeface="Bebas Neue Bold" pitchFamily="2" charset="77"/>
              </a:rPr>
              <a:t>Peer Mentors</a:t>
            </a:r>
          </a:p>
        </p:txBody>
      </p:sp>
      <p:sp>
        <p:nvSpPr>
          <p:cNvPr id="5" name="TextBox 4">
            <a:extLst>
              <a:ext uri="{FF2B5EF4-FFF2-40B4-BE49-F238E27FC236}">
                <a16:creationId xmlns:a16="http://schemas.microsoft.com/office/drawing/2014/main" id="{45D737FC-EDC6-F14C-BA9A-5C7EDB3E1A7E}"/>
              </a:ext>
            </a:extLst>
          </p:cNvPr>
          <p:cNvSpPr txBox="1"/>
          <p:nvPr/>
        </p:nvSpPr>
        <p:spPr>
          <a:xfrm>
            <a:off x="6172200" y="990600"/>
            <a:ext cx="5715000" cy="400110"/>
          </a:xfrm>
          <a:prstGeom prst="rect">
            <a:avLst/>
          </a:prstGeom>
          <a:noFill/>
        </p:spPr>
        <p:txBody>
          <a:bodyPr wrap="square" rtlCol="0">
            <a:spAutoFit/>
          </a:bodyPr>
          <a:lstStyle/>
          <a:p>
            <a:r>
              <a:rPr lang="en-US" sz="2000" dirty="0">
                <a:latin typeface="Merriweather" pitchFamily="2" charset="77"/>
              </a:rPr>
              <a:t>Growing in acceptance</a:t>
            </a:r>
          </a:p>
        </p:txBody>
      </p:sp>
      <p:sp>
        <p:nvSpPr>
          <p:cNvPr id="6" name="TextBox 5">
            <a:extLst>
              <a:ext uri="{FF2B5EF4-FFF2-40B4-BE49-F238E27FC236}">
                <a16:creationId xmlns:a16="http://schemas.microsoft.com/office/drawing/2014/main" id="{71ADEEEB-639A-1343-BF3E-71765E1DCEE1}"/>
              </a:ext>
            </a:extLst>
          </p:cNvPr>
          <p:cNvSpPr txBox="1"/>
          <p:nvPr/>
        </p:nvSpPr>
        <p:spPr>
          <a:xfrm>
            <a:off x="6172200" y="1828800"/>
            <a:ext cx="5715000" cy="400110"/>
          </a:xfrm>
          <a:prstGeom prst="rect">
            <a:avLst/>
          </a:prstGeom>
          <a:noFill/>
        </p:spPr>
        <p:txBody>
          <a:bodyPr wrap="square" rtlCol="0">
            <a:spAutoFit/>
          </a:bodyPr>
          <a:lstStyle/>
          <a:p>
            <a:r>
              <a:rPr lang="en-US" sz="2000" dirty="0">
                <a:latin typeface="Merriweather" pitchFamily="2" charset="77"/>
              </a:rPr>
              <a:t>It comes with risks; there will be failures</a:t>
            </a:r>
          </a:p>
        </p:txBody>
      </p:sp>
      <p:sp>
        <p:nvSpPr>
          <p:cNvPr id="8" name="TextBox 7">
            <a:extLst>
              <a:ext uri="{FF2B5EF4-FFF2-40B4-BE49-F238E27FC236}">
                <a16:creationId xmlns:a16="http://schemas.microsoft.com/office/drawing/2014/main" id="{54D7E249-F8D3-8942-80CA-A68FC81083C9}"/>
              </a:ext>
            </a:extLst>
          </p:cNvPr>
          <p:cNvSpPr txBox="1"/>
          <p:nvPr/>
        </p:nvSpPr>
        <p:spPr>
          <a:xfrm>
            <a:off x="6175248" y="2743200"/>
            <a:ext cx="5711952" cy="1015663"/>
          </a:xfrm>
          <a:prstGeom prst="rect">
            <a:avLst/>
          </a:prstGeom>
          <a:noFill/>
        </p:spPr>
        <p:txBody>
          <a:bodyPr wrap="square" rtlCol="0">
            <a:spAutoFit/>
          </a:bodyPr>
          <a:lstStyle/>
          <a:p>
            <a:r>
              <a:rPr lang="en-US" sz="2000" dirty="0">
                <a:latin typeface="Merriweather" pitchFamily="2" charset="77"/>
              </a:rPr>
              <a:t>Chaplains are best suited to see those who set themselves apart, who exhibits a servant’s heart</a:t>
            </a:r>
          </a:p>
        </p:txBody>
      </p:sp>
      <p:sp>
        <p:nvSpPr>
          <p:cNvPr id="9" name="TextBox 8">
            <a:extLst>
              <a:ext uri="{FF2B5EF4-FFF2-40B4-BE49-F238E27FC236}">
                <a16:creationId xmlns:a16="http://schemas.microsoft.com/office/drawing/2014/main" id="{137C8EC1-9C4B-954D-B69D-FD1AA2D049BD}"/>
              </a:ext>
            </a:extLst>
          </p:cNvPr>
          <p:cNvSpPr txBox="1"/>
          <p:nvPr/>
        </p:nvSpPr>
        <p:spPr>
          <a:xfrm>
            <a:off x="6163056" y="4007584"/>
            <a:ext cx="5638800" cy="1631216"/>
          </a:xfrm>
          <a:prstGeom prst="rect">
            <a:avLst/>
          </a:prstGeom>
          <a:noFill/>
        </p:spPr>
        <p:txBody>
          <a:bodyPr wrap="square" rtlCol="0">
            <a:spAutoFit/>
          </a:bodyPr>
          <a:lstStyle/>
          <a:p>
            <a:r>
              <a:rPr lang="en-US" sz="2000" dirty="0">
                <a:latin typeface="Merriweather" pitchFamily="2" charset="77"/>
              </a:rPr>
              <a:t>Opportunities to invest in these leaders? Opportunities to advocate? Opportunities to partner with volunteer leaders or outside institutions.</a:t>
            </a:r>
          </a:p>
          <a:p>
            <a:endParaRPr lang="en-US" sz="2000" dirty="0">
              <a:latin typeface="Merriweather" pitchFamily="2" charset="77"/>
            </a:endParaRPr>
          </a:p>
        </p:txBody>
      </p:sp>
      <p:pic>
        <p:nvPicPr>
          <p:cNvPr id="10" name="Picture 9" descr="A green and black logo&#10;&#10;Description automatically generated">
            <a:extLst>
              <a:ext uri="{FF2B5EF4-FFF2-40B4-BE49-F238E27FC236}">
                <a16:creationId xmlns:a16="http://schemas.microsoft.com/office/drawing/2014/main" id="{666DC378-D586-75A1-8B1E-B9AAD0254B30}"/>
              </a:ext>
            </a:extLst>
          </p:cNvPr>
          <p:cNvPicPr>
            <a:picLocks noChangeAspect="1"/>
          </p:cNvPicPr>
          <p:nvPr/>
        </p:nvPicPr>
        <p:blipFill>
          <a:blip r:embed="rId2"/>
          <a:stretch>
            <a:fillRect/>
          </a:stretch>
        </p:blipFill>
        <p:spPr>
          <a:xfrm>
            <a:off x="5613400" y="2759908"/>
            <a:ext cx="406400" cy="355600"/>
          </a:xfrm>
          <a:prstGeom prst="rect">
            <a:avLst/>
          </a:prstGeom>
        </p:spPr>
      </p:pic>
      <p:pic>
        <p:nvPicPr>
          <p:cNvPr id="13" name="Picture 12" descr="A green and black logo&#10;&#10;Description automatically generated">
            <a:extLst>
              <a:ext uri="{FF2B5EF4-FFF2-40B4-BE49-F238E27FC236}">
                <a16:creationId xmlns:a16="http://schemas.microsoft.com/office/drawing/2014/main" id="{F80A480D-3051-FAB2-AC68-D41C203D23A8}"/>
              </a:ext>
            </a:extLst>
          </p:cNvPr>
          <p:cNvPicPr>
            <a:picLocks noChangeAspect="1"/>
          </p:cNvPicPr>
          <p:nvPr/>
        </p:nvPicPr>
        <p:blipFill>
          <a:blip r:embed="rId3"/>
          <a:stretch>
            <a:fillRect/>
          </a:stretch>
        </p:blipFill>
        <p:spPr>
          <a:xfrm>
            <a:off x="5613400" y="4134247"/>
            <a:ext cx="406400" cy="355600"/>
          </a:xfrm>
          <a:prstGeom prst="rect">
            <a:avLst/>
          </a:prstGeom>
        </p:spPr>
      </p:pic>
      <p:pic>
        <p:nvPicPr>
          <p:cNvPr id="15" name="Picture 14" descr="A green and black logo&#10;&#10;Description automatically generated">
            <a:extLst>
              <a:ext uri="{FF2B5EF4-FFF2-40B4-BE49-F238E27FC236}">
                <a16:creationId xmlns:a16="http://schemas.microsoft.com/office/drawing/2014/main" id="{2104066E-38C5-90C0-0CC0-C14714EDE809}"/>
              </a:ext>
            </a:extLst>
          </p:cNvPr>
          <p:cNvPicPr>
            <a:picLocks noChangeAspect="1"/>
          </p:cNvPicPr>
          <p:nvPr/>
        </p:nvPicPr>
        <p:blipFill>
          <a:blip r:embed="rId4"/>
          <a:stretch>
            <a:fillRect/>
          </a:stretch>
        </p:blipFill>
        <p:spPr>
          <a:xfrm>
            <a:off x="5613400" y="1016000"/>
            <a:ext cx="406400" cy="355600"/>
          </a:xfrm>
          <a:prstGeom prst="rect">
            <a:avLst/>
          </a:prstGeom>
        </p:spPr>
      </p:pic>
      <p:pic>
        <p:nvPicPr>
          <p:cNvPr id="17" name="Picture 16" descr="A green and black logo&#10;&#10;Description automatically generated">
            <a:extLst>
              <a:ext uri="{FF2B5EF4-FFF2-40B4-BE49-F238E27FC236}">
                <a16:creationId xmlns:a16="http://schemas.microsoft.com/office/drawing/2014/main" id="{593E8054-0B69-104E-0D08-679D7C839A4B}"/>
              </a:ext>
            </a:extLst>
          </p:cNvPr>
          <p:cNvPicPr>
            <a:picLocks noChangeAspect="1"/>
          </p:cNvPicPr>
          <p:nvPr/>
        </p:nvPicPr>
        <p:blipFill>
          <a:blip r:embed="rId5"/>
          <a:stretch>
            <a:fillRect/>
          </a:stretch>
        </p:blipFill>
        <p:spPr>
          <a:xfrm>
            <a:off x="5626100" y="1847910"/>
            <a:ext cx="393700" cy="355600"/>
          </a:xfrm>
          <a:prstGeom prst="rect">
            <a:avLst/>
          </a:prstGeom>
        </p:spPr>
      </p:pic>
    </p:spTree>
    <p:extLst>
      <p:ext uri="{BB962C8B-B14F-4D97-AF65-F5344CB8AC3E}">
        <p14:creationId xmlns:p14="http://schemas.microsoft.com/office/powerpoint/2010/main" val="744356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544D0C1-47BD-1639-CCAD-3E9DFB87ED9D}"/>
              </a:ext>
            </a:extLst>
          </p:cNvPr>
          <p:cNvSpPr txBox="1"/>
          <p:nvPr/>
        </p:nvSpPr>
        <p:spPr>
          <a:xfrm>
            <a:off x="304800" y="381000"/>
            <a:ext cx="10896600" cy="1073371"/>
          </a:xfrm>
          <a:prstGeom prst="rect">
            <a:avLst/>
          </a:prstGeom>
          <a:noFill/>
        </p:spPr>
        <p:txBody>
          <a:bodyPr wrap="square">
            <a:spAutoFit/>
          </a:bodyPr>
          <a:lstStyle/>
          <a:p>
            <a:pPr>
              <a:lnSpc>
                <a:spcPts val="7000"/>
              </a:lnSpc>
            </a:pPr>
            <a:r>
              <a:rPr lang="en-US" sz="8000" b="1" i="0" dirty="0">
                <a:solidFill>
                  <a:srgbClr val="97D700"/>
                </a:solidFill>
                <a:latin typeface="Bebas Neue Bold" pitchFamily="2" charset="77"/>
              </a:rPr>
              <a:t>Desistance theory</a:t>
            </a:r>
          </a:p>
        </p:txBody>
      </p:sp>
      <p:graphicFrame>
        <p:nvGraphicFramePr>
          <p:cNvPr id="6" name="Diagram 5">
            <a:extLst>
              <a:ext uri="{FF2B5EF4-FFF2-40B4-BE49-F238E27FC236}">
                <a16:creationId xmlns:a16="http://schemas.microsoft.com/office/drawing/2014/main" id="{D3124BC3-926F-90DA-0918-F9C1565CB798}"/>
              </a:ext>
            </a:extLst>
          </p:cNvPr>
          <p:cNvGraphicFramePr>
            <a:graphicFrameLocks noChangeAspect="1"/>
          </p:cNvGraphicFramePr>
          <p:nvPr/>
        </p:nvGraphicFramePr>
        <p:xfrm>
          <a:off x="3200400" y="1580800"/>
          <a:ext cx="59436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73FADF88-C86C-165B-D38F-EB9D76E832BC}"/>
              </a:ext>
            </a:extLst>
          </p:cNvPr>
          <p:cNvSpPr txBox="1"/>
          <p:nvPr/>
        </p:nvSpPr>
        <p:spPr>
          <a:xfrm>
            <a:off x="6209270" y="2419000"/>
            <a:ext cx="4001530" cy="338554"/>
          </a:xfrm>
          <a:prstGeom prst="rect">
            <a:avLst/>
          </a:prstGeom>
          <a:noFill/>
        </p:spPr>
        <p:txBody>
          <a:bodyPr wrap="square" rtlCol="0">
            <a:spAutoFit/>
          </a:bodyPr>
          <a:lstStyle/>
          <a:p>
            <a:r>
              <a:rPr lang="en-US" sz="1600" i="1" dirty="0">
                <a:latin typeface="Merriweather" pitchFamily="2" charset="77"/>
              </a:rPr>
              <a:t>The cessation of offending</a:t>
            </a:r>
          </a:p>
        </p:txBody>
      </p:sp>
      <p:sp>
        <p:nvSpPr>
          <p:cNvPr id="8" name="TextBox 7">
            <a:extLst>
              <a:ext uri="{FF2B5EF4-FFF2-40B4-BE49-F238E27FC236}">
                <a16:creationId xmlns:a16="http://schemas.microsoft.com/office/drawing/2014/main" id="{55DA8BCC-9D5D-7A19-671B-496778C1A28D}"/>
              </a:ext>
            </a:extLst>
          </p:cNvPr>
          <p:cNvSpPr txBox="1"/>
          <p:nvPr/>
        </p:nvSpPr>
        <p:spPr>
          <a:xfrm>
            <a:off x="6209270" y="3756846"/>
            <a:ext cx="4001530" cy="338554"/>
          </a:xfrm>
          <a:prstGeom prst="rect">
            <a:avLst/>
          </a:prstGeom>
          <a:noFill/>
        </p:spPr>
        <p:txBody>
          <a:bodyPr wrap="square" rtlCol="0">
            <a:spAutoFit/>
          </a:bodyPr>
          <a:lstStyle/>
          <a:p>
            <a:r>
              <a:rPr lang="en-US" sz="1600" i="1" dirty="0">
                <a:latin typeface="Merriweather" pitchFamily="2" charset="77"/>
              </a:rPr>
              <a:t>The adoption of non-offending identity</a:t>
            </a:r>
          </a:p>
        </p:txBody>
      </p:sp>
      <p:sp>
        <p:nvSpPr>
          <p:cNvPr id="9" name="TextBox 8">
            <a:extLst>
              <a:ext uri="{FF2B5EF4-FFF2-40B4-BE49-F238E27FC236}">
                <a16:creationId xmlns:a16="http://schemas.microsoft.com/office/drawing/2014/main" id="{ACE39283-FD77-523C-3602-23E552750873}"/>
              </a:ext>
            </a:extLst>
          </p:cNvPr>
          <p:cNvSpPr txBox="1"/>
          <p:nvPr/>
        </p:nvSpPr>
        <p:spPr>
          <a:xfrm>
            <a:off x="6209270" y="5206425"/>
            <a:ext cx="4306330" cy="584775"/>
          </a:xfrm>
          <a:prstGeom prst="rect">
            <a:avLst/>
          </a:prstGeom>
          <a:noFill/>
        </p:spPr>
        <p:txBody>
          <a:bodyPr wrap="square" rtlCol="0">
            <a:spAutoFit/>
          </a:bodyPr>
          <a:lstStyle/>
          <a:p>
            <a:r>
              <a:rPr lang="en-US" sz="1600" i="1" dirty="0">
                <a:latin typeface="Merriweather" pitchFamily="2" charset="77"/>
              </a:rPr>
              <a:t>The recognition by others that one has changed, along with a sense of belonging</a:t>
            </a:r>
          </a:p>
        </p:txBody>
      </p:sp>
    </p:spTree>
    <p:extLst>
      <p:ext uri="{BB962C8B-B14F-4D97-AF65-F5344CB8AC3E}">
        <p14:creationId xmlns:p14="http://schemas.microsoft.com/office/powerpoint/2010/main" val="2055583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46C9520-7058-A84A-9F2E-BA23D3EC88B0}"/>
              </a:ext>
            </a:extLst>
          </p:cNvPr>
          <p:cNvSpPr txBox="1"/>
          <p:nvPr/>
        </p:nvSpPr>
        <p:spPr>
          <a:xfrm>
            <a:off x="304800" y="1246066"/>
            <a:ext cx="3967480" cy="1971052"/>
          </a:xfrm>
          <a:prstGeom prst="rect">
            <a:avLst/>
          </a:prstGeom>
          <a:noFill/>
        </p:spPr>
        <p:txBody>
          <a:bodyPr wrap="square">
            <a:spAutoFit/>
          </a:bodyPr>
          <a:lstStyle/>
          <a:p>
            <a:pPr>
              <a:lnSpc>
                <a:spcPts val="7000"/>
              </a:lnSpc>
            </a:pPr>
            <a:r>
              <a:rPr lang="en-US" sz="8000" b="1" i="0" dirty="0">
                <a:solidFill>
                  <a:srgbClr val="97D700"/>
                </a:solidFill>
                <a:latin typeface="Bebas Neue Bold" pitchFamily="2" charset="77"/>
              </a:rPr>
              <a:t>Desistance Theory</a:t>
            </a:r>
          </a:p>
        </p:txBody>
      </p:sp>
      <p:sp>
        <p:nvSpPr>
          <p:cNvPr id="5" name="TextBox 4">
            <a:extLst>
              <a:ext uri="{FF2B5EF4-FFF2-40B4-BE49-F238E27FC236}">
                <a16:creationId xmlns:a16="http://schemas.microsoft.com/office/drawing/2014/main" id="{45D737FC-EDC6-F14C-BA9A-5C7EDB3E1A7E}"/>
              </a:ext>
            </a:extLst>
          </p:cNvPr>
          <p:cNvSpPr txBox="1"/>
          <p:nvPr/>
        </p:nvSpPr>
        <p:spPr>
          <a:xfrm>
            <a:off x="6172200" y="736937"/>
            <a:ext cx="5715000" cy="707886"/>
          </a:xfrm>
          <a:prstGeom prst="rect">
            <a:avLst/>
          </a:prstGeom>
          <a:noFill/>
        </p:spPr>
        <p:txBody>
          <a:bodyPr wrap="square" rtlCol="0">
            <a:spAutoFit/>
          </a:bodyPr>
          <a:lstStyle/>
          <a:p>
            <a:r>
              <a:rPr lang="en-US" sz="2000" dirty="0">
                <a:latin typeface="Merriweather" pitchFamily="2" charset="77"/>
              </a:rPr>
              <a:t>We want to see our inmates become as good citizens; givers and community builders.</a:t>
            </a:r>
          </a:p>
        </p:txBody>
      </p:sp>
      <p:sp>
        <p:nvSpPr>
          <p:cNvPr id="6" name="TextBox 5">
            <a:extLst>
              <a:ext uri="{FF2B5EF4-FFF2-40B4-BE49-F238E27FC236}">
                <a16:creationId xmlns:a16="http://schemas.microsoft.com/office/drawing/2014/main" id="{71ADEEEB-639A-1343-BF3E-71765E1DCEE1}"/>
              </a:ext>
            </a:extLst>
          </p:cNvPr>
          <p:cNvSpPr txBox="1"/>
          <p:nvPr/>
        </p:nvSpPr>
        <p:spPr>
          <a:xfrm>
            <a:off x="6172200" y="1959114"/>
            <a:ext cx="5715000" cy="707886"/>
          </a:xfrm>
          <a:prstGeom prst="rect">
            <a:avLst/>
          </a:prstGeom>
          <a:noFill/>
        </p:spPr>
        <p:txBody>
          <a:bodyPr wrap="square" rtlCol="0">
            <a:spAutoFit/>
          </a:bodyPr>
          <a:lstStyle/>
          <a:p>
            <a:r>
              <a:rPr lang="en-US" sz="2000" dirty="0">
                <a:latin typeface="Merriweather" pitchFamily="2" charset="77"/>
              </a:rPr>
              <a:t>How can they practice the new attitudes and values of a new identity?</a:t>
            </a:r>
          </a:p>
        </p:txBody>
      </p:sp>
      <p:sp>
        <p:nvSpPr>
          <p:cNvPr id="8" name="TextBox 7">
            <a:extLst>
              <a:ext uri="{FF2B5EF4-FFF2-40B4-BE49-F238E27FC236}">
                <a16:creationId xmlns:a16="http://schemas.microsoft.com/office/drawing/2014/main" id="{54D7E249-F8D3-8942-80CA-A68FC81083C9}"/>
              </a:ext>
            </a:extLst>
          </p:cNvPr>
          <p:cNvSpPr txBox="1"/>
          <p:nvPr/>
        </p:nvSpPr>
        <p:spPr>
          <a:xfrm>
            <a:off x="6175248" y="2946737"/>
            <a:ext cx="5711952" cy="1015663"/>
          </a:xfrm>
          <a:prstGeom prst="rect">
            <a:avLst/>
          </a:prstGeom>
          <a:noFill/>
        </p:spPr>
        <p:txBody>
          <a:bodyPr wrap="square" rtlCol="0">
            <a:spAutoFit/>
          </a:bodyPr>
          <a:lstStyle/>
          <a:p>
            <a:r>
              <a:rPr lang="en-US" sz="2000" dirty="0">
                <a:latin typeface="Merriweather" pitchFamily="2" charset="77"/>
              </a:rPr>
              <a:t>Where can they begin to build prosocial relationships and practice prosocial activities even while incarcerated? </a:t>
            </a:r>
          </a:p>
        </p:txBody>
      </p:sp>
      <p:sp>
        <p:nvSpPr>
          <p:cNvPr id="9" name="TextBox 8">
            <a:extLst>
              <a:ext uri="{FF2B5EF4-FFF2-40B4-BE49-F238E27FC236}">
                <a16:creationId xmlns:a16="http://schemas.microsoft.com/office/drawing/2014/main" id="{137C8EC1-9C4B-954D-B69D-FD1AA2D049BD}"/>
              </a:ext>
            </a:extLst>
          </p:cNvPr>
          <p:cNvSpPr txBox="1"/>
          <p:nvPr/>
        </p:nvSpPr>
        <p:spPr>
          <a:xfrm>
            <a:off x="6163056" y="4267200"/>
            <a:ext cx="5638800" cy="1015663"/>
          </a:xfrm>
          <a:prstGeom prst="rect">
            <a:avLst/>
          </a:prstGeom>
          <a:noFill/>
        </p:spPr>
        <p:txBody>
          <a:bodyPr wrap="square" rtlCol="0">
            <a:spAutoFit/>
          </a:bodyPr>
          <a:lstStyle/>
          <a:p>
            <a:r>
              <a:rPr lang="en-US" sz="2000" dirty="0">
                <a:latin typeface="Merriweather" pitchFamily="2" charset="77"/>
              </a:rPr>
              <a:t>Where can they begin to experience the reward of altruism? Where can they begin to walk in their calling and giftedness? </a:t>
            </a:r>
          </a:p>
        </p:txBody>
      </p:sp>
      <p:pic>
        <p:nvPicPr>
          <p:cNvPr id="10" name="Picture 9" descr="A green and black logo&#10;&#10;Description automatically generated">
            <a:extLst>
              <a:ext uri="{FF2B5EF4-FFF2-40B4-BE49-F238E27FC236}">
                <a16:creationId xmlns:a16="http://schemas.microsoft.com/office/drawing/2014/main" id="{666DC378-D586-75A1-8B1E-B9AAD0254B30}"/>
              </a:ext>
            </a:extLst>
          </p:cNvPr>
          <p:cNvPicPr>
            <a:picLocks noChangeAspect="1"/>
          </p:cNvPicPr>
          <p:nvPr/>
        </p:nvPicPr>
        <p:blipFill>
          <a:blip r:embed="rId2"/>
          <a:stretch>
            <a:fillRect/>
          </a:stretch>
        </p:blipFill>
        <p:spPr>
          <a:xfrm>
            <a:off x="5613400" y="3048337"/>
            <a:ext cx="406400" cy="355600"/>
          </a:xfrm>
          <a:prstGeom prst="rect">
            <a:avLst/>
          </a:prstGeom>
        </p:spPr>
      </p:pic>
      <p:pic>
        <p:nvPicPr>
          <p:cNvPr id="13" name="Picture 12" descr="A green and black logo&#10;&#10;Description automatically generated">
            <a:extLst>
              <a:ext uri="{FF2B5EF4-FFF2-40B4-BE49-F238E27FC236}">
                <a16:creationId xmlns:a16="http://schemas.microsoft.com/office/drawing/2014/main" id="{F80A480D-3051-FAB2-AC68-D41C203D23A8}"/>
              </a:ext>
            </a:extLst>
          </p:cNvPr>
          <p:cNvPicPr>
            <a:picLocks noChangeAspect="1"/>
          </p:cNvPicPr>
          <p:nvPr/>
        </p:nvPicPr>
        <p:blipFill>
          <a:blip r:embed="rId3"/>
          <a:stretch>
            <a:fillRect/>
          </a:stretch>
        </p:blipFill>
        <p:spPr>
          <a:xfrm>
            <a:off x="5613400" y="4393863"/>
            <a:ext cx="406400" cy="355600"/>
          </a:xfrm>
          <a:prstGeom prst="rect">
            <a:avLst/>
          </a:prstGeom>
        </p:spPr>
      </p:pic>
      <p:pic>
        <p:nvPicPr>
          <p:cNvPr id="15" name="Picture 14" descr="A green and black logo&#10;&#10;Description automatically generated">
            <a:extLst>
              <a:ext uri="{FF2B5EF4-FFF2-40B4-BE49-F238E27FC236}">
                <a16:creationId xmlns:a16="http://schemas.microsoft.com/office/drawing/2014/main" id="{2104066E-38C5-90C0-0CC0-C14714EDE809}"/>
              </a:ext>
            </a:extLst>
          </p:cNvPr>
          <p:cNvPicPr>
            <a:picLocks noChangeAspect="1"/>
          </p:cNvPicPr>
          <p:nvPr/>
        </p:nvPicPr>
        <p:blipFill>
          <a:blip r:embed="rId4"/>
          <a:stretch>
            <a:fillRect/>
          </a:stretch>
        </p:blipFill>
        <p:spPr>
          <a:xfrm>
            <a:off x="5613400" y="762337"/>
            <a:ext cx="406400" cy="355600"/>
          </a:xfrm>
          <a:prstGeom prst="rect">
            <a:avLst/>
          </a:prstGeom>
        </p:spPr>
      </p:pic>
      <p:pic>
        <p:nvPicPr>
          <p:cNvPr id="17" name="Picture 16" descr="A green and black logo&#10;&#10;Description automatically generated">
            <a:extLst>
              <a:ext uri="{FF2B5EF4-FFF2-40B4-BE49-F238E27FC236}">
                <a16:creationId xmlns:a16="http://schemas.microsoft.com/office/drawing/2014/main" id="{593E8054-0B69-104E-0D08-679D7C839A4B}"/>
              </a:ext>
            </a:extLst>
          </p:cNvPr>
          <p:cNvPicPr>
            <a:picLocks noChangeAspect="1"/>
          </p:cNvPicPr>
          <p:nvPr/>
        </p:nvPicPr>
        <p:blipFill>
          <a:blip r:embed="rId5"/>
          <a:stretch>
            <a:fillRect/>
          </a:stretch>
        </p:blipFill>
        <p:spPr>
          <a:xfrm>
            <a:off x="5626100" y="1978224"/>
            <a:ext cx="393700" cy="355600"/>
          </a:xfrm>
          <a:prstGeom prst="rect">
            <a:avLst/>
          </a:prstGeom>
        </p:spPr>
      </p:pic>
    </p:spTree>
    <p:extLst>
      <p:ext uri="{BB962C8B-B14F-4D97-AF65-F5344CB8AC3E}">
        <p14:creationId xmlns:p14="http://schemas.microsoft.com/office/powerpoint/2010/main" val="2065649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46C9520-7058-A84A-9F2E-BA23D3EC88B0}"/>
              </a:ext>
            </a:extLst>
          </p:cNvPr>
          <p:cNvSpPr txBox="1"/>
          <p:nvPr/>
        </p:nvSpPr>
        <p:spPr>
          <a:xfrm>
            <a:off x="304800" y="396228"/>
            <a:ext cx="9601200" cy="1073371"/>
          </a:xfrm>
          <a:prstGeom prst="rect">
            <a:avLst/>
          </a:prstGeom>
          <a:noFill/>
        </p:spPr>
        <p:txBody>
          <a:bodyPr wrap="square">
            <a:spAutoFit/>
          </a:bodyPr>
          <a:lstStyle/>
          <a:p>
            <a:pPr>
              <a:lnSpc>
                <a:spcPts val="7000"/>
              </a:lnSpc>
            </a:pPr>
            <a:r>
              <a:rPr lang="en-US" sz="8000" b="1" i="0" dirty="0">
                <a:solidFill>
                  <a:srgbClr val="97D700"/>
                </a:solidFill>
                <a:latin typeface="Bebas Neue Bold" pitchFamily="2" charset="77"/>
              </a:rPr>
              <a:t>Where do I fit in?</a:t>
            </a:r>
          </a:p>
        </p:txBody>
      </p:sp>
      <p:sp>
        <p:nvSpPr>
          <p:cNvPr id="5" name="TextBox 4">
            <a:extLst>
              <a:ext uri="{FF2B5EF4-FFF2-40B4-BE49-F238E27FC236}">
                <a16:creationId xmlns:a16="http://schemas.microsoft.com/office/drawing/2014/main" id="{C22903C4-2C7A-1045-9DC5-58C4C85841A7}"/>
              </a:ext>
            </a:extLst>
          </p:cNvPr>
          <p:cNvSpPr txBox="1"/>
          <p:nvPr/>
        </p:nvSpPr>
        <p:spPr>
          <a:xfrm>
            <a:off x="685800" y="3010962"/>
            <a:ext cx="5029200" cy="923330"/>
          </a:xfrm>
          <a:prstGeom prst="rect">
            <a:avLst/>
          </a:prstGeom>
          <a:noFill/>
        </p:spPr>
        <p:txBody>
          <a:bodyPr wrap="square" rtlCol="0">
            <a:spAutoFit/>
          </a:bodyPr>
          <a:lstStyle/>
          <a:p>
            <a:r>
              <a:rPr lang="en-US" dirty="0">
                <a:latin typeface="Merriweather" pitchFamily="2" charset="77"/>
              </a:rPr>
              <a:t>Isn’t that the question of everyone in this ecosystem?</a:t>
            </a:r>
          </a:p>
          <a:p>
            <a:endParaRPr lang="en-US" dirty="0">
              <a:latin typeface="Merriweather" pitchFamily="2" charset="77"/>
            </a:endParaRPr>
          </a:p>
        </p:txBody>
      </p:sp>
      <p:sp>
        <p:nvSpPr>
          <p:cNvPr id="6" name="TextBox 5">
            <a:extLst>
              <a:ext uri="{FF2B5EF4-FFF2-40B4-BE49-F238E27FC236}">
                <a16:creationId xmlns:a16="http://schemas.microsoft.com/office/drawing/2014/main" id="{822F5D91-BC4B-694A-8958-281A5405351C}"/>
              </a:ext>
            </a:extLst>
          </p:cNvPr>
          <p:cNvSpPr txBox="1"/>
          <p:nvPr/>
        </p:nvSpPr>
        <p:spPr>
          <a:xfrm>
            <a:off x="6477000" y="3010962"/>
            <a:ext cx="5029200" cy="1200329"/>
          </a:xfrm>
          <a:prstGeom prst="rect">
            <a:avLst/>
          </a:prstGeom>
          <a:noFill/>
        </p:spPr>
        <p:txBody>
          <a:bodyPr wrap="square" rtlCol="0">
            <a:spAutoFit/>
          </a:bodyPr>
          <a:lstStyle/>
          <a:p>
            <a:r>
              <a:rPr lang="en-US" dirty="0">
                <a:latin typeface="Merriweather" pitchFamily="2" charset="77"/>
                <a:cs typeface="Poppins" pitchFamily="2" charset="77"/>
              </a:rPr>
              <a:t>If not the chaplain, then who will say to both staff and inmates: you are loved, your life matters, and mercies are made new every morning? </a:t>
            </a:r>
          </a:p>
        </p:txBody>
      </p:sp>
      <p:pic>
        <p:nvPicPr>
          <p:cNvPr id="4" name="Picture 3" descr="A green and black logo&#10;&#10;Description automatically generated">
            <a:extLst>
              <a:ext uri="{FF2B5EF4-FFF2-40B4-BE49-F238E27FC236}">
                <a16:creationId xmlns:a16="http://schemas.microsoft.com/office/drawing/2014/main" id="{C9C7D13B-1C2F-7FA8-1A32-3E8DF19909E2}"/>
              </a:ext>
            </a:extLst>
          </p:cNvPr>
          <p:cNvPicPr>
            <a:picLocks noChangeAspect="1"/>
          </p:cNvPicPr>
          <p:nvPr/>
        </p:nvPicPr>
        <p:blipFill>
          <a:blip r:embed="rId3"/>
          <a:stretch>
            <a:fillRect/>
          </a:stretch>
        </p:blipFill>
        <p:spPr>
          <a:xfrm>
            <a:off x="762000" y="2514600"/>
            <a:ext cx="406400" cy="406400"/>
          </a:xfrm>
          <a:prstGeom prst="rect">
            <a:avLst/>
          </a:prstGeom>
        </p:spPr>
      </p:pic>
      <p:pic>
        <p:nvPicPr>
          <p:cNvPr id="10" name="Picture 9" descr="A green and black logo&#10;&#10;Description automatically generated">
            <a:extLst>
              <a:ext uri="{FF2B5EF4-FFF2-40B4-BE49-F238E27FC236}">
                <a16:creationId xmlns:a16="http://schemas.microsoft.com/office/drawing/2014/main" id="{64BF8430-E884-9B50-D6FE-ED568D91EA1C}"/>
              </a:ext>
            </a:extLst>
          </p:cNvPr>
          <p:cNvPicPr>
            <a:picLocks noChangeAspect="1"/>
          </p:cNvPicPr>
          <p:nvPr/>
        </p:nvPicPr>
        <p:blipFill>
          <a:blip r:embed="rId3"/>
          <a:stretch>
            <a:fillRect/>
          </a:stretch>
        </p:blipFill>
        <p:spPr>
          <a:xfrm>
            <a:off x="6577206" y="2514600"/>
            <a:ext cx="406400" cy="406400"/>
          </a:xfrm>
          <a:prstGeom prst="rect">
            <a:avLst/>
          </a:prstGeom>
        </p:spPr>
      </p:pic>
    </p:spTree>
    <p:extLst>
      <p:ext uri="{BB962C8B-B14F-4D97-AF65-F5344CB8AC3E}">
        <p14:creationId xmlns:p14="http://schemas.microsoft.com/office/powerpoint/2010/main" val="1036756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46C9520-7058-A84A-9F2E-BA23D3EC88B0}"/>
              </a:ext>
            </a:extLst>
          </p:cNvPr>
          <p:cNvSpPr txBox="1"/>
          <p:nvPr/>
        </p:nvSpPr>
        <p:spPr>
          <a:xfrm>
            <a:off x="304800" y="1246066"/>
            <a:ext cx="3967480" cy="2868734"/>
          </a:xfrm>
          <a:prstGeom prst="rect">
            <a:avLst/>
          </a:prstGeom>
          <a:noFill/>
        </p:spPr>
        <p:txBody>
          <a:bodyPr wrap="square">
            <a:spAutoFit/>
          </a:bodyPr>
          <a:lstStyle/>
          <a:p>
            <a:pPr>
              <a:lnSpc>
                <a:spcPts val="7000"/>
              </a:lnSpc>
            </a:pPr>
            <a:r>
              <a:rPr lang="en-US" sz="8000" b="1" i="0" dirty="0">
                <a:solidFill>
                  <a:srgbClr val="97D700"/>
                </a:solidFill>
                <a:latin typeface="Bebas Neue Bold" pitchFamily="2" charset="77"/>
              </a:rPr>
              <a:t>Overview</a:t>
            </a:r>
          </a:p>
          <a:p>
            <a:pPr>
              <a:lnSpc>
                <a:spcPts val="7000"/>
              </a:lnSpc>
            </a:pPr>
            <a:r>
              <a:rPr lang="en-US" sz="8000" b="1" dirty="0">
                <a:solidFill>
                  <a:srgbClr val="97D700"/>
                </a:solidFill>
                <a:latin typeface="Bebas Neue Bold" pitchFamily="2" charset="77"/>
              </a:rPr>
              <a:t>Of</a:t>
            </a:r>
          </a:p>
          <a:p>
            <a:pPr>
              <a:lnSpc>
                <a:spcPts val="7000"/>
              </a:lnSpc>
            </a:pPr>
            <a:r>
              <a:rPr lang="en-US" sz="8000" b="1" i="0" dirty="0">
                <a:solidFill>
                  <a:srgbClr val="97D700"/>
                </a:solidFill>
                <a:latin typeface="Bebas Neue Bold" pitchFamily="2" charset="77"/>
              </a:rPr>
              <a:t>Sessions</a:t>
            </a:r>
          </a:p>
        </p:txBody>
      </p:sp>
      <p:sp>
        <p:nvSpPr>
          <p:cNvPr id="5" name="TextBox 4">
            <a:extLst>
              <a:ext uri="{FF2B5EF4-FFF2-40B4-BE49-F238E27FC236}">
                <a16:creationId xmlns:a16="http://schemas.microsoft.com/office/drawing/2014/main" id="{45D737FC-EDC6-F14C-BA9A-5C7EDB3E1A7E}"/>
              </a:ext>
            </a:extLst>
          </p:cNvPr>
          <p:cNvSpPr txBox="1"/>
          <p:nvPr/>
        </p:nvSpPr>
        <p:spPr>
          <a:xfrm>
            <a:off x="6172200" y="914400"/>
            <a:ext cx="5715000" cy="707886"/>
          </a:xfrm>
          <a:prstGeom prst="rect">
            <a:avLst/>
          </a:prstGeom>
          <a:noFill/>
        </p:spPr>
        <p:txBody>
          <a:bodyPr wrap="square" rtlCol="0">
            <a:spAutoFit/>
          </a:bodyPr>
          <a:lstStyle/>
          <a:p>
            <a:r>
              <a:rPr lang="en-US" sz="2000" dirty="0">
                <a:latin typeface="Merriweather" pitchFamily="2" charset="77"/>
              </a:rPr>
              <a:t>Correctional Staff Wellness:</a:t>
            </a:r>
          </a:p>
          <a:p>
            <a:r>
              <a:rPr lang="en-US" sz="2000" dirty="0">
                <a:latin typeface="Merriweather" pitchFamily="2" charset="77"/>
              </a:rPr>
              <a:t>A Look Within</a:t>
            </a:r>
          </a:p>
        </p:txBody>
      </p:sp>
      <p:sp>
        <p:nvSpPr>
          <p:cNvPr id="6" name="TextBox 5">
            <a:extLst>
              <a:ext uri="{FF2B5EF4-FFF2-40B4-BE49-F238E27FC236}">
                <a16:creationId xmlns:a16="http://schemas.microsoft.com/office/drawing/2014/main" id="{71ADEEEB-639A-1343-BF3E-71765E1DCEE1}"/>
              </a:ext>
            </a:extLst>
          </p:cNvPr>
          <p:cNvSpPr txBox="1"/>
          <p:nvPr/>
        </p:nvSpPr>
        <p:spPr>
          <a:xfrm>
            <a:off x="6172200" y="2049046"/>
            <a:ext cx="5715000" cy="707886"/>
          </a:xfrm>
          <a:prstGeom prst="rect">
            <a:avLst/>
          </a:prstGeom>
          <a:noFill/>
        </p:spPr>
        <p:txBody>
          <a:bodyPr wrap="square" rtlCol="0">
            <a:spAutoFit/>
          </a:bodyPr>
          <a:lstStyle/>
          <a:p>
            <a:r>
              <a:rPr lang="en-US" sz="2000" dirty="0">
                <a:latin typeface="Merriweather" pitchFamily="2" charset="77"/>
              </a:rPr>
              <a:t>Correctional Staff Wellness:</a:t>
            </a:r>
          </a:p>
          <a:p>
            <a:r>
              <a:rPr lang="en-US" sz="2000" dirty="0">
                <a:latin typeface="Merriweather" pitchFamily="2" charset="77"/>
              </a:rPr>
              <a:t>A Chaplain’s Role</a:t>
            </a:r>
          </a:p>
        </p:txBody>
      </p:sp>
      <p:sp>
        <p:nvSpPr>
          <p:cNvPr id="8" name="TextBox 7">
            <a:extLst>
              <a:ext uri="{FF2B5EF4-FFF2-40B4-BE49-F238E27FC236}">
                <a16:creationId xmlns:a16="http://schemas.microsoft.com/office/drawing/2014/main" id="{54D7E249-F8D3-8942-80CA-A68FC81083C9}"/>
              </a:ext>
            </a:extLst>
          </p:cNvPr>
          <p:cNvSpPr txBox="1"/>
          <p:nvPr/>
        </p:nvSpPr>
        <p:spPr>
          <a:xfrm>
            <a:off x="6175248" y="3183692"/>
            <a:ext cx="5711952" cy="707886"/>
          </a:xfrm>
          <a:prstGeom prst="rect">
            <a:avLst/>
          </a:prstGeom>
          <a:noFill/>
        </p:spPr>
        <p:txBody>
          <a:bodyPr wrap="square" rtlCol="0">
            <a:spAutoFit/>
          </a:bodyPr>
          <a:lstStyle/>
          <a:p>
            <a:r>
              <a:rPr lang="en-US" sz="2000" dirty="0">
                <a:latin typeface="Merriweather" pitchFamily="2" charset="77"/>
              </a:rPr>
              <a:t>Desistance Theory: Chaplain as Gateway for Community Prosocial Influences</a:t>
            </a:r>
          </a:p>
        </p:txBody>
      </p:sp>
      <p:sp>
        <p:nvSpPr>
          <p:cNvPr id="9" name="TextBox 8">
            <a:extLst>
              <a:ext uri="{FF2B5EF4-FFF2-40B4-BE49-F238E27FC236}">
                <a16:creationId xmlns:a16="http://schemas.microsoft.com/office/drawing/2014/main" id="{137C8EC1-9C4B-954D-B69D-FD1AA2D049BD}"/>
              </a:ext>
            </a:extLst>
          </p:cNvPr>
          <p:cNvSpPr txBox="1"/>
          <p:nvPr/>
        </p:nvSpPr>
        <p:spPr>
          <a:xfrm>
            <a:off x="6163056" y="4318337"/>
            <a:ext cx="5638800" cy="1015663"/>
          </a:xfrm>
          <a:prstGeom prst="rect">
            <a:avLst/>
          </a:prstGeom>
          <a:noFill/>
        </p:spPr>
        <p:txBody>
          <a:bodyPr wrap="square" rtlCol="0">
            <a:spAutoFit/>
          </a:bodyPr>
          <a:lstStyle/>
          <a:p>
            <a:r>
              <a:rPr lang="en-US" sz="2000" dirty="0">
                <a:latin typeface="Merriweather" pitchFamily="2" charset="77"/>
              </a:rPr>
              <a:t>Desistance Theory: Chaplain as Coach for Prosocial Behaviors / Attitudes</a:t>
            </a:r>
          </a:p>
          <a:p>
            <a:endParaRPr lang="en-US" sz="2000" dirty="0">
              <a:solidFill>
                <a:schemeClr val="bg2">
                  <a:lumMod val="50000"/>
                </a:schemeClr>
              </a:solidFill>
              <a:latin typeface="Merriweather" pitchFamily="2" charset="77"/>
            </a:endParaRPr>
          </a:p>
        </p:txBody>
      </p:sp>
      <p:pic>
        <p:nvPicPr>
          <p:cNvPr id="10" name="Picture 9" descr="A green and black logo&#10;&#10;Description automatically generated">
            <a:extLst>
              <a:ext uri="{FF2B5EF4-FFF2-40B4-BE49-F238E27FC236}">
                <a16:creationId xmlns:a16="http://schemas.microsoft.com/office/drawing/2014/main" id="{666DC378-D586-75A1-8B1E-B9AAD0254B30}"/>
              </a:ext>
            </a:extLst>
          </p:cNvPr>
          <p:cNvPicPr>
            <a:picLocks noChangeAspect="1"/>
          </p:cNvPicPr>
          <p:nvPr/>
        </p:nvPicPr>
        <p:blipFill>
          <a:blip r:embed="rId2"/>
          <a:stretch>
            <a:fillRect/>
          </a:stretch>
        </p:blipFill>
        <p:spPr>
          <a:xfrm>
            <a:off x="5613400" y="3302000"/>
            <a:ext cx="406400" cy="355600"/>
          </a:xfrm>
          <a:prstGeom prst="rect">
            <a:avLst/>
          </a:prstGeom>
        </p:spPr>
      </p:pic>
      <p:pic>
        <p:nvPicPr>
          <p:cNvPr id="13" name="Picture 12" descr="A green and black logo&#10;&#10;Description automatically generated">
            <a:extLst>
              <a:ext uri="{FF2B5EF4-FFF2-40B4-BE49-F238E27FC236}">
                <a16:creationId xmlns:a16="http://schemas.microsoft.com/office/drawing/2014/main" id="{F80A480D-3051-FAB2-AC68-D41C203D23A8}"/>
              </a:ext>
            </a:extLst>
          </p:cNvPr>
          <p:cNvPicPr>
            <a:picLocks noChangeAspect="1"/>
          </p:cNvPicPr>
          <p:nvPr/>
        </p:nvPicPr>
        <p:blipFill>
          <a:blip r:embed="rId3"/>
          <a:stretch>
            <a:fillRect/>
          </a:stretch>
        </p:blipFill>
        <p:spPr>
          <a:xfrm>
            <a:off x="5613400" y="4445000"/>
            <a:ext cx="406400" cy="355600"/>
          </a:xfrm>
          <a:prstGeom prst="rect">
            <a:avLst/>
          </a:prstGeom>
        </p:spPr>
      </p:pic>
      <p:pic>
        <p:nvPicPr>
          <p:cNvPr id="15" name="Picture 14" descr="A green and black logo&#10;&#10;Description automatically generated">
            <a:extLst>
              <a:ext uri="{FF2B5EF4-FFF2-40B4-BE49-F238E27FC236}">
                <a16:creationId xmlns:a16="http://schemas.microsoft.com/office/drawing/2014/main" id="{2104066E-38C5-90C0-0CC0-C14714EDE809}"/>
              </a:ext>
            </a:extLst>
          </p:cNvPr>
          <p:cNvPicPr>
            <a:picLocks noChangeAspect="1"/>
          </p:cNvPicPr>
          <p:nvPr/>
        </p:nvPicPr>
        <p:blipFill>
          <a:blip r:embed="rId4"/>
          <a:stretch>
            <a:fillRect/>
          </a:stretch>
        </p:blipFill>
        <p:spPr>
          <a:xfrm>
            <a:off x="5613400" y="1016000"/>
            <a:ext cx="406400" cy="355600"/>
          </a:xfrm>
          <a:prstGeom prst="rect">
            <a:avLst/>
          </a:prstGeom>
        </p:spPr>
      </p:pic>
      <p:pic>
        <p:nvPicPr>
          <p:cNvPr id="17" name="Picture 16" descr="A green and black logo&#10;&#10;Description automatically generated">
            <a:extLst>
              <a:ext uri="{FF2B5EF4-FFF2-40B4-BE49-F238E27FC236}">
                <a16:creationId xmlns:a16="http://schemas.microsoft.com/office/drawing/2014/main" id="{593E8054-0B69-104E-0D08-679D7C839A4B}"/>
              </a:ext>
            </a:extLst>
          </p:cNvPr>
          <p:cNvPicPr>
            <a:picLocks noChangeAspect="1"/>
          </p:cNvPicPr>
          <p:nvPr/>
        </p:nvPicPr>
        <p:blipFill>
          <a:blip r:embed="rId5"/>
          <a:stretch>
            <a:fillRect/>
          </a:stretch>
        </p:blipFill>
        <p:spPr>
          <a:xfrm>
            <a:off x="5626100" y="2133600"/>
            <a:ext cx="393700" cy="355600"/>
          </a:xfrm>
          <a:prstGeom prst="rect">
            <a:avLst/>
          </a:prstGeom>
        </p:spPr>
      </p:pic>
    </p:spTree>
    <p:extLst>
      <p:ext uri="{BB962C8B-B14F-4D97-AF65-F5344CB8AC3E}">
        <p14:creationId xmlns:p14="http://schemas.microsoft.com/office/powerpoint/2010/main" val="156028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46C9520-7058-A84A-9F2E-BA23D3EC88B0}"/>
              </a:ext>
            </a:extLst>
          </p:cNvPr>
          <p:cNvSpPr txBox="1"/>
          <p:nvPr/>
        </p:nvSpPr>
        <p:spPr>
          <a:xfrm>
            <a:off x="289560" y="533400"/>
            <a:ext cx="7239000" cy="1073371"/>
          </a:xfrm>
          <a:prstGeom prst="rect">
            <a:avLst/>
          </a:prstGeom>
          <a:noFill/>
        </p:spPr>
        <p:txBody>
          <a:bodyPr wrap="square">
            <a:spAutoFit/>
          </a:bodyPr>
          <a:lstStyle/>
          <a:p>
            <a:pPr>
              <a:lnSpc>
                <a:spcPts val="7000"/>
              </a:lnSpc>
            </a:pPr>
            <a:r>
              <a:rPr lang="en-US" sz="8000" b="1" i="0" dirty="0">
                <a:solidFill>
                  <a:srgbClr val="97D700"/>
                </a:solidFill>
                <a:latin typeface="Bebas Neue Bold" pitchFamily="2" charset="77"/>
              </a:rPr>
              <a:t>The last Word</a:t>
            </a:r>
          </a:p>
        </p:txBody>
      </p:sp>
      <p:sp>
        <p:nvSpPr>
          <p:cNvPr id="7" name="TextBox 6">
            <a:extLst>
              <a:ext uri="{FF2B5EF4-FFF2-40B4-BE49-F238E27FC236}">
                <a16:creationId xmlns:a16="http://schemas.microsoft.com/office/drawing/2014/main" id="{1E5B5896-6DC3-C94B-B9B0-F47AC86FC343}"/>
              </a:ext>
            </a:extLst>
          </p:cNvPr>
          <p:cNvSpPr txBox="1"/>
          <p:nvPr/>
        </p:nvSpPr>
        <p:spPr>
          <a:xfrm>
            <a:off x="965200" y="2404408"/>
            <a:ext cx="8407400" cy="1015663"/>
          </a:xfrm>
          <a:prstGeom prst="rect">
            <a:avLst/>
          </a:prstGeom>
          <a:noFill/>
        </p:spPr>
        <p:txBody>
          <a:bodyPr wrap="square" rtlCol="0">
            <a:spAutoFit/>
          </a:bodyPr>
          <a:lstStyle/>
          <a:p>
            <a:r>
              <a:rPr lang="en-US" sz="2000" dirty="0">
                <a:latin typeface="Merriweather" pitchFamily="2" charset="77"/>
              </a:rPr>
              <a:t>Do not be daunted by the enormity of the world’s grief. Do justly now. Love mercy now. Walk humbly now.  You are not obligated to complete the work, but neither are you free to abandon it.</a:t>
            </a:r>
          </a:p>
        </p:txBody>
      </p:sp>
      <p:sp>
        <p:nvSpPr>
          <p:cNvPr id="8" name="TextBox 7">
            <a:extLst>
              <a:ext uri="{FF2B5EF4-FFF2-40B4-BE49-F238E27FC236}">
                <a16:creationId xmlns:a16="http://schemas.microsoft.com/office/drawing/2014/main" id="{54FC347B-EA28-C543-851F-CE828DA4B28D}"/>
              </a:ext>
            </a:extLst>
          </p:cNvPr>
          <p:cNvSpPr txBox="1"/>
          <p:nvPr/>
        </p:nvSpPr>
        <p:spPr>
          <a:xfrm>
            <a:off x="304800" y="1481190"/>
            <a:ext cx="7239000" cy="881010"/>
          </a:xfrm>
          <a:prstGeom prst="rect">
            <a:avLst/>
          </a:prstGeom>
          <a:noFill/>
        </p:spPr>
        <p:txBody>
          <a:bodyPr wrap="square">
            <a:spAutoFit/>
          </a:bodyPr>
          <a:lstStyle/>
          <a:p>
            <a:pPr>
              <a:lnSpc>
                <a:spcPts val="7000"/>
              </a:lnSpc>
            </a:pPr>
            <a:r>
              <a:rPr lang="en-US" sz="3000" spc="-150" dirty="0">
                <a:solidFill>
                  <a:srgbClr val="97D700"/>
                </a:solidFill>
                <a:latin typeface="Poppins Medium" pitchFamily="2" charset="77"/>
                <a:cs typeface="Poppins Medium" pitchFamily="2" charset="77"/>
              </a:rPr>
              <a:t>The Talmud</a:t>
            </a:r>
          </a:p>
        </p:txBody>
      </p:sp>
      <p:sp>
        <p:nvSpPr>
          <p:cNvPr id="5" name="TextBox 4">
            <a:extLst>
              <a:ext uri="{FF2B5EF4-FFF2-40B4-BE49-F238E27FC236}">
                <a16:creationId xmlns:a16="http://schemas.microsoft.com/office/drawing/2014/main" id="{69B8F80C-1064-2B43-ABCE-B2D1DB6438D0}"/>
              </a:ext>
            </a:extLst>
          </p:cNvPr>
          <p:cNvSpPr txBox="1"/>
          <p:nvPr/>
        </p:nvSpPr>
        <p:spPr>
          <a:xfrm>
            <a:off x="949960" y="4385608"/>
            <a:ext cx="8407400" cy="1323439"/>
          </a:xfrm>
          <a:prstGeom prst="rect">
            <a:avLst/>
          </a:prstGeom>
          <a:noFill/>
        </p:spPr>
        <p:txBody>
          <a:bodyPr wrap="square" rtlCol="0">
            <a:spAutoFit/>
          </a:bodyPr>
          <a:lstStyle/>
          <a:p>
            <a:r>
              <a:rPr lang="en-US" sz="2000" dirty="0">
                <a:latin typeface="Merriweather" pitchFamily="2" charset="77"/>
              </a:rPr>
              <a:t>I know that there is nothing better for men than to be happy and do good while they live. That everyone may eat and drink and find satisfaction in all his toil – this is the gift of God.</a:t>
            </a:r>
          </a:p>
          <a:p>
            <a:endParaRPr lang="en-US" sz="2000" dirty="0">
              <a:latin typeface="Merriweather" pitchFamily="2" charset="77"/>
            </a:endParaRPr>
          </a:p>
        </p:txBody>
      </p:sp>
      <p:sp>
        <p:nvSpPr>
          <p:cNvPr id="6" name="TextBox 5">
            <a:extLst>
              <a:ext uri="{FF2B5EF4-FFF2-40B4-BE49-F238E27FC236}">
                <a16:creationId xmlns:a16="http://schemas.microsoft.com/office/drawing/2014/main" id="{3D23498F-0962-7E48-B634-7D4E79B0BE1C}"/>
              </a:ext>
            </a:extLst>
          </p:cNvPr>
          <p:cNvSpPr txBox="1"/>
          <p:nvPr/>
        </p:nvSpPr>
        <p:spPr>
          <a:xfrm>
            <a:off x="289560" y="3462390"/>
            <a:ext cx="7239000" cy="881010"/>
          </a:xfrm>
          <a:prstGeom prst="rect">
            <a:avLst/>
          </a:prstGeom>
          <a:noFill/>
        </p:spPr>
        <p:txBody>
          <a:bodyPr wrap="square">
            <a:spAutoFit/>
          </a:bodyPr>
          <a:lstStyle/>
          <a:p>
            <a:pPr>
              <a:lnSpc>
                <a:spcPts val="7000"/>
              </a:lnSpc>
            </a:pPr>
            <a:r>
              <a:rPr lang="en-US" sz="3000" spc="-150" dirty="0">
                <a:solidFill>
                  <a:srgbClr val="97D700"/>
                </a:solidFill>
                <a:latin typeface="Poppins Medium" pitchFamily="2" charset="77"/>
                <a:cs typeface="Poppins Medium" pitchFamily="2" charset="77"/>
              </a:rPr>
              <a:t>Ecclesiastes 3:12-13</a:t>
            </a:r>
          </a:p>
        </p:txBody>
      </p:sp>
    </p:spTree>
    <p:extLst>
      <p:ext uri="{BB962C8B-B14F-4D97-AF65-F5344CB8AC3E}">
        <p14:creationId xmlns:p14="http://schemas.microsoft.com/office/powerpoint/2010/main" val="321801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F2927E44-302A-1448-960C-CE213FEC5CD5}"/>
              </a:ext>
            </a:extLst>
          </p:cNvPr>
          <p:cNvSpPr/>
          <p:nvPr/>
        </p:nvSpPr>
        <p:spPr>
          <a:xfrm>
            <a:off x="0" y="0"/>
            <a:ext cx="12192000" cy="6858000"/>
          </a:xfrm>
          <a:prstGeom prst="rect">
            <a:avLst/>
          </a:prstGeom>
          <a:solidFill>
            <a:srgbClr val="97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7AA7A637-E6D2-1B4E-8EA9-D6CF1821162B}"/>
              </a:ext>
            </a:extLst>
          </p:cNvPr>
          <p:cNvSpPr txBox="1"/>
          <p:nvPr/>
        </p:nvSpPr>
        <p:spPr>
          <a:xfrm>
            <a:off x="228600" y="2286000"/>
            <a:ext cx="7239000" cy="1246495"/>
          </a:xfrm>
          <a:prstGeom prst="rect">
            <a:avLst/>
          </a:prstGeom>
          <a:noFill/>
        </p:spPr>
        <p:txBody>
          <a:bodyPr wrap="square">
            <a:spAutoFit/>
          </a:bodyPr>
          <a:lstStyle/>
          <a:p>
            <a:pPr>
              <a:lnSpc>
                <a:spcPts val="7000"/>
              </a:lnSpc>
            </a:pPr>
            <a:r>
              <a:rPr lang="en-US" sz="12500" b="1" dirty="0">
                <a:ln w="3175">
                  <a:solidFill>
                    <a:schemeClr val="tx1"/>
                  </a:solidFill>
                </a:ln>
                <a:solidFill>
                  <a:schemeClr val="bg1"/>
                </a:solidFill>
                <a:latin typeface="Bebas Neue Bold" pitchFamily="2" charset="77"/>
              </a:rPr>
              <a:t>Thank you</a:t>
            </a:r>
            <a:r>
              <a:rPr lang="en-US" sz="12500" b="1" dirty="0">
                <a:solidFill>
                  <a:srgbClr val="282828"/>
                </a:solidFill>
                <a:latin typeface="Bebas Neue Bold" pitchFamily="2" charset="77"/>
              </a:rPr>
              <a:t>!</a:t>
            </a:r>
            <a:endParaRPr lang="en-US" sz="12500" b="1" i="0" dirty="0">
              <a:solidFill>
                <a:srgbClr val="282828"/>
              </a:solidFill>
              <a:latin typeface="Bebas Neue Bold" pitchFamily="2" charset="77"/>
            </a:endParaRPr>
          </a:p>
        </p:txBody>
      </p:sp>
      <p:sp>
        <p:nvSpPr>
          <p:cNvPr id="2" name="TextBox 1">
            <a:extLst>
              <a:ext uri="{FF2B5EF4-FFF2-40B4-BE49-F238E27FC236}">
                <a16:creationId xmlns:a16="http://schemas.microsoft.com/office/drawing/2014/main" id="{70E582CC-2D50-DF46-9EE9-B738E00D3C21}"/>
              </a:ext>
            </a:extLst>
          </p:cNvPr>
          <p:cNvSpPr txBox="1"/>
          <p:nvPr/>
        </p:nvSpPr>
        <p:spPr>
          <a:xfrm>
            <a:off x="304799" y="5039261"/>
            <a:ext cx="5636661" cy="1077218"/>
          </a:xfrm>
          <a:prstGeom prst="rect">
            <a:avLst/>
          </a:prstGeom>
          <a:noFill/>
        </p:spPr>
        <p:txBody>
          <a:bodyPr wrap="square" rtlCol="0">
            <a:spAutoFit/>
          </a:bodyPr>
          <a:lstStyle/>
          <a:p>
            <a:pPr>
              <a:spcAft>
                <a:spcPts val="1200"/>
              </a:spcAft>
            </a:pPr>
            <a:r>
              <a:rPr lang="en-US" dirty="0" err="1">
                <a:solidFill>
                  <a:srgbClr val="282828"/>
                </a:solidFill>
                <a:latin typeface="Poppins" pitchFamily="2" charset="77"/>
                <a:cs typeface="Poppins" pitchFamily="2" charset="77"/>
              </a:rPr>
              <a:t>kristimilleranderson@gmail.com</a:t>
            </a:r>
            <a:endParaRPr lang="en-US" dirty="0">
              <a:solidFill>
                <a:srgbClr val="282828"/>
              </a:solidFill>
              <a:latin typeface="Poppins" pitchFamily="2" charset="77"/>
              <a:cs typeface="Poppins" pitchFamily="2" charset="77"/>
            </a:endParaRPr>
          </a:p>
          <a:p>
            <a:r>
              <a:rPr lang="en-US" dirty="0">
                <a:solidFill>
                  <a:srgbClr val="282828"/>
                </a:solidFill>
                <a:latin typeface="Poppins" pitchFamily="2" charset="77"/>
                <a:cs typeface="Poppins" pitchFamily="2" charset="77"/>
              </a:rPr>
              <a:t>225.439.0019</a:t>
            </a:r>
          </a:p>
          <a:p>
            <a:endParaRPr lang="en-US" dirty="0">
              <a:solidFill>
                <a:srgbClr val="282828"/>
              </a:solidFill>
              <a:latin typeface="Poppins" pitchFamily="2" charset="77"/>
              <a:cs typeface="Poppins" pitchFamily="2" charset="77"/>
            </a:endParaRPr>
          </a:p>
        </p:txBody>
      </p:sp>
      <p:sp>
        <p:nvSpPr>
          <p:cNvPr id="4" name="TextBox 3">
            <a:extLst>
              <a:ext uri="{FF2B5EF4-FFF2-40B4-BE49-F238E27FC236}">
                <a16:creationId xmlns:a16="http://schemas.microsoft.com/office/drawing/2014/main" id="{ECD7545F-E5CE-9D48-A571-4C1AB947BE2A}"/>
              </a:ext>
            </a:extLst>
          </p:cNvPr>
          <p:cNvSpPr txBox="1"/>
          <p:nvPr/>
        </p:nvSpPr>
        <p:spPr>
          <a:xfrm>
            <a:off x="10442121" y="-367393"/>
            <a:ext cx="184731" cy="369332"/>
          </a:xfrm>
          <a:prstGeom prst="rect">
            <a:avLst/>
          </a:prstGeom>
          <a:noFill/>
        </p:spPr>
        <p:txBody>
          <a:bodyPr wrap="none" rtlCol="0">
            <a:spAutoFit/>
          </a:bodyPr>
          <a:lstStyle/>
          <a:p>
            <a:endParaRPr lang="en-US" dirty="0"/>
          </a:p>
        </p:txBody>
      </p:sp>
      <p:pic>
        <p:nvPicPr>
          <p:cNvPr id="9" name="Picture 8" descr="A picture containing text, clipart&#10;&#10;Description automatically generated">
            <a:extLst>
              <a:ext uri="{FF2B5EF4-FFF2-40B4-BE49-F238E27FC236}">
                <a16:creationId xmlns:a16="http://schemas.microsoft.com/office/drawing/2014/main" id="{7B53E615-9BF9-E945-A7FF-9690614B1C9E}"/>
              </a:ext>
            </a:extLst>
          </p:cNvPr>
          <p:cNvPicPr>
            <a:picLocks noChangeAspect="1"/>
          </p:cNvPicPr>
          <p:nvPr/>
        </p:nvPicPr>
        <p:blipFill>
          <a:blip r:embed="rId3"/>
          <a:stretch>
            <a:fillRect/>
          </a:stretch>
        </p:blipFill>
        <p:spPr>
          <a:xfrm>
            <a:off x="296636" y="4023254"/>
            <a:ext cx="2979964" cy="819490"/>
          </a:xfrm>
          <a:prstGeom prst="rect">
            <a:avLst/>
          </a:prstGeom>
        </p:spPr>
      </p:pic>
      <p:pic>
        <p:nvPicPr>
          <p:cNvPr id="3" name="Picture 2" descr="A black and white logo&#10;&#10;Description automatically generated">
            <a:extLst>
              <a:ext uri="{FF2B5EF4-FFF2-40B4-BE49-F238E27FC236}">
                <a16:creationId xmlns:a16="http://schemas.microsoft.com/office/drawing/2014/main" id="{6433A236-3F70-50DB-C258-C5D63BB4DEE9}"/>
              </a:ext>
            </a:extLst>
          </p:cNvPr>
          <p:cNvPicPr>
            <a:picLocks noChangeAspect="1"/>
          </p:cNvPicPr>
          <p:nvPr/>
        </p:nvPicPr>
        <p:blipFill>
          <a:blip r:embed="rId4"/>
          <a:stretch>
            <a:fillRect/>
          </a:stretch>
        </p:blipFill>
        <p:spPr>
          <a:xfrm>
            <a:off x="381000" y="394826"/>
            <a:ext cx="3028000" cy="976774"/>
          </a:xfrm>
          <a:prstGeom prst="rect">
            <a:avLst/>
          </a:prstGeom>
        </p:spPr>
      </p:pic>
      <p:sp>
        <p:nvSpPr>
          <p:cNvPr id="5" name="TextBox 4">
            <a:extLst>
              <a:ext uri="{FF2B5EF4-FFF2-40B4-BE49-F238E27FC236}">
                <a16:creationId xmlns:a16="http://schemas.microsoft.com/office/drawing/2014/main" id="{CB3B32F4-2B94-B1D3-273D-ACED95527DC5}"/>
              </a:ext>
            </a:extLst>
          </p:cNvPr>
          <p:cNvSpPr txBox="1"/>
          <p:nvPr/>
        </p:nvSpPr>
        <p:spPr>
          <a:xfrm>
            <a:off x="304800" y="6239590"/>
            <a:ext cx="5638800" cy="246221"/>
          </a:xfrm>
          <a:prstGeom prst="rect">
            <a:avLst/>
          </a:prstGeom>
          <a:noFill/>
        </p:spPr>
        <p:txBody>
          <a:bodyPr wrap="square" rtlCol="0">
            <a:spAutoFit/>
          </a:bodyPr>
          <a:lstStyle/>
          <a:p>
            <a:r>
              <a:rPr lang="en-US" sz="1000" b="0" i="0" dirty="0">
                <a:solidFill>
                  <a:srgbClr val="282828"/>
                </a:solidFill>
                <a:latin typeface="Poppins Light" pitchFamily="2" charset="77"/>
                <a:cs typeface="Poppins Light" pitchFamily="2" charset="77"/>
              </a:rPr>
              <a:t>Kristi Miller Anderson, PhD</a:t>
            </a:r>
          </a:p>
        </p:txBody>
      </p:sp>
    </p:spTree>
    <p:extLst>
      <p:ext uri="{BB962C8B-B14F-4D97-AF65-F5344CB8AC3E}">
        <p14:creationId xmlns:p14="http://schemas.microsoft.com/office/powerpoint/2010/main" val="4174293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46C9520-7058-A84A-9F2E-BA23D3EC88B0}"/>
              </a:ext>
            </a:extLst>
          </p:cNvPr>
          <p:cNvSpPr txBox="1"/>
          <p:nvPr/>
        </p:nvSpPr>
        <p:spPr>
          <a:xfrm>
            <a:off x="304800" y="1246066"/>
            <a:ext cx="3967480" cy="2868734"/>
          </a:xfrm>
          <a:prstGeom prst="rect">
            <a:avLst/>
          </a:prstGeom>
          <a:noFill/>
        </p:spPr>
        <p:txBody>
          <a:bodyPr wrap="square">
            <a:spAutoFit/>
          </a:bodyPr>
          <a:lstStyle/>
          <a:p>
            <a:pPr>
              <a:lnSpc>
                <a:spcPts val="7000"/>
              </a:lnSpc>
            </a:pPr>
            <a:r>
              <a:rPr lang="en-US" sz="8000" b="1" i="0" dirty="0">
                <a:solidFill>
                  <a:srgbClr val="97D700"/>
                </a:solidFill>
                <a:latin typeface="Bebas Neue Bold" pitchFamily="2" charset="77"/>
              </a:rPr>
              <a:t>Overview</a:t>
            </a:r>
          </a:p>
          <a:p>
            <a:pPr>
              <a:lnSpc>
                <a:spcPts val="7000"/>
              </a:lnSpc>
            </a:pPr>
            <a:r>
              <a:rPr lang="en-US" sz="8000" b="1" dirty="0">
                <a:solidFill>
                  <a:srgbClr val="97D700"/>
                </a:solidFill>
                <a:latin typeface="Bebas Neue Bold" pitchFamily="2" charset="77"/>
              </a:rPr>
              <a:t>Of</a:t>
            </a:r>
          </a:p>
          <a:p>
            <a:pPr>
              <a:lnSpc>
                <a:spcPts val="7000"/>
              </a:lnSpc>
            </a:pPr>
            <a:r>
              <a:rPr lang="en-US" sz="8000" b="1" i="0" dirty="0">
                <a:solidFill>
                  <a:srgbClr val="97D700"/>
                </a:solidFill>
                <a:latin typeface="Bebas Neue Bold" pitchFamily="2" charset="77"/>
              </a:rPr>
              <a:t>Sessions</a:t>
            </a:r>
          </a:p>
        </p:txBody>
      </p:sp>
      <p:sp>
        <p:nvSpPr>
          <p:cNvPr id="5" name="TextBox 4">
            <a:extLst>
              <a:ext uri="{FF2B5EF4-FFF2-40B4-BE49-F238E27FC236}">
                <a16:creationId xmlns:a16="http://schemas.microsoft.com/office/drawing/2014/main" id="{45D737FC-EDC6-F14C-BA9A-5C7EDB3E1A7E}"/>
              </a:ext>
            </a:extLst>
          </p:cNvPr>
          <p:cNvSpPr txBox="1"/>
          <p:nvPr/>
        </p:nvSpPr>
        <p:spPr>
          <a:xfrm>
            <a:off x="6172200" y="914400"/>
            <a:ext cx="5715000" cy="707886"/>
          </a:xfrm>
          <a:prstGeom prst="rect">
            <a:avLst/>
          </a:prstGeom>
          <a:noFill/>
        </p:spPr>
        <p:txBody>
          <a:bodyPr wrap="square" rtlCol="0">
            <a:spAutoFit/>
          </a:bodyPr>
          <a:lstStyle/>
          <a:p>
            <a:r>
              <a:rPr lang="en-US" sz="2000" b="1" dirty="0">
                <a:solidFill>
                  <a:schemeClr val="bg2">
                    <a:lumMod val="50000"/>
                  </a:schemeClr>
                </a:solidFill>
                <a:latin typeface="Merriweather" pitchFamily="2" charset="77"/>
              </a:rPr>
              <a:t>Correctional Staff Wellness:</a:t>
            </a:r>
          </a:p>
          <a:p>
            <a:r>
              <a:rPr lang="en-US" sz="2000" b="1" dirty="0">
                <a:solidFill>
                  <a:schemeClr val="bg2">
                    <a:lumMod val="50000"/>
                  </a:schemeClr>
                </a:solidFill>
                <a:latin typeface="Merriweather" pitchFamily="2" charset="77"/>
              </a:rPr>
              <a:t>A Look Within</a:t>
            </a:r>
          </a:p>
        </p:txBody>
      </p:sp>
      <p:sp>
        <p:nvSpPr>
          <p:cNvPr id="6" name="TextBox 5">
            <a:extLst>
              <a:ext uri="{FF2B5EF4-FFF2-40B4-BE49-F238E27FC236}">
                <a16:creationId xmlns:a16="http://schemas.microsoft.com/office/drawing/2014/main" id="{71ADEEEB-639A-1343-BF3E-71765E1DCEE1}"/>
              </a:ext>
            </a:extLst>
          </p:cNvPr>
          <p:cNvSpPr txBox="1"/>
          <p:nvPr/>
        </p:nvSpPr>
        <p:spPr>
          <a:xfrm>
            <a:off x="6172200" y="2049046"/>
            <a:ext cx="5715000" cy="707886"/>
          </a:xfrm>
          <a:prstGeom prst="rect">
            <a:avLst/>
          </a:prstGeom>
          <a:noFill/>
        </p:spPr>
        <p:txBody>
          <a:bodyPr wrap="square" rtlCol="0">
            <a:spAutoFit/>
          </a:bodyPr>
          <a:lstStyle/>
          <a:p>
            <a:r>
              <a:rPr lang="en-US" sz="2000" b="1" dirty="0">
                <a:solidFill>
                  <a:schemeClr val="bg2">
                    <a:lumMod val="50000"/>
                  </a:schemeClr>
                </a:solidFill>
                <a:latin typeface="Merriweather" pitchFamily="2" charset="77"/>
              </a:rPr>
              <a:t>Correctional Staff Wellness:</a:t>
            </a:r>
          </a:p>
          <a:p>
            <a:r>
              <a:rPr lang="en-US" sz="2000" b="1" dirty="0">
                <a:solidFill>
                  <a:schemeClr val="bg2">
                    <a:lumMod val="50000"/>
                  </a:schemeClr>
                </a:solidFill>
                <a:latin typeface="Merriweather" pitchFamily="2" charset="77"/>
              </a:rPr>
              <a:t>A Chaplain’s Role</a:t>
            </a:r>
          </a:p>
        </p:txBody>
      </p:sp>
      <p:sp>
        <p:nvSpPr>
          <p:cNvPr id="8" name="TextBox 7">
            <a:extLst>
              <a:ext uri="{FF2B5EF4-FFF2-40B4-BE49-F238E27FC236}">
                <a16:creationId xmlns:a16="http://schemas.microsoft.com/office/drawing/2014/main" id="{54D7E249-F8D3-8942-80CA-A68FC81083C9}"/>
              </a:ext>
            </a:extLst>
          </p:cNvPr>
          <p:cNvSpPr txBox="1"/>
          <p:nvPr/>
        </p:nvSpPr>
        <p:spPr>
          <a:xfrm>
            <a:off x="6175248" y="3183692"/>
            <a:ext cx="5711952" cy="707886"/>
          </a:xfrm>
          <a:prstGeom prst="rect">
            <a:avLst/>
          </a:prstGeom>
          <a:noFill/>
        </p:spPr>
        <p:txBody>
          <a:bodyPr wrap="square" rtlCol="0">
            <a:spAutoFit/>
          </a:bodyPr>
          <a:lstStyle/>
          <a:p>
            <a:r>
              <a:rPr lang="en-US" sz="2000" dirty="0">
                <a:solidFill>
                  <a:schemeClr val="bg2">
                    <a:lumMod val="50000"/>
                  </a:schemeClr>
                </a:solidFill>
                <a:latin typeface="Merriweather" pitchFamily="2" charset="77"/>
              </a:rPr>
              <a:t>Desistance Theory: Chaplain as Gateway for Community Prosocial Influences</a:t>
            </a:r>
          </a:p>
        </p:txBody>
      </p:sp>
      <p:sp>
        <p:nvSpPr>
          <p:cNvPr id="9" name="TextBox 8">
            <a:extLst>
              <a:ext uri="{FF2B5EF4-FFF2-40B4-BE49-F238E27FC236}">
                <a16:creationId xmlns:a16="http://schemas.microsoft.com/office/drawing/2014/main" id="{137C8EC1-9C4B-954D-B69D-FD1AA2D049BD}"/>
              </a:ext>
            </a:extLst>
          </p:cNvPr>
          <p:cNvSpPr txBox="1"/>
          <p:nvPr/>
        </p:nvSpPr>
        <p:spPr>
          <a:xfrm>
            <a:off x="6163056" y="4318337"/>
            <a:ext cx="5638800" cy="1015663"/>
          </a:xfrm>
          <a:prstGeom prst="rect">
            <a:avLst/>
          </a:prstGeom>
          <a:noFill/>
        </p:spPr>
        <p:txBody>
          <a:bodyPr wrap="square" rtlCol="0">
            <a:spAutoFit/>
          </a:bodyPr>
          <a:lstStyle/>
          <a:p>
            <a:r>
              <a:rPr lang="en-US" sz="2000" b="1" dirty="0">
                <a:latin typeface="Merriweather" pitchFamily="2" charset="77"/>
              </a:rPr>
              <a:t>Desistance Theory: Chaplain as Coach for Prosocial Behaviors / Attitudes</a:t>
            </a:r>
          </a:p>
          <a:p>
            <a:endParaRPr lang="en-US" sz="2000" dirty="0">
              <a:solidFill>
                <a:schemeClr val="bg2">
                  <a:lumMod val="50000"/>
                </a:schemeClr>
              </a:solidFill>
              <a:latin typeface="Merriweather" pitchFamily="2" charset="77"/>
            </a:endParaRPr>
          </a:p>
        </p:txBody>
      </p:sp>
      <p:pic>
        <p:nvPicPr>
          <p:cNvPr id="10" name="Picture 9" descr="A green and black logo&#10;&#10;Description automatically generated">
            <a:extLst>
              <a:ext uri="{FF2B5EF4-FFF2-40B4-BE49-F238E27FC236}">
                <a16:creationId xmlns:a16="http://schemas.microsoft.com/office/drawing/2014/main" id="{666DC378-D586-75A1-8B1E-B9AAD0254B30}"/>
              </a:ext>
            </a:extLst>
          </p:cNvPr>
          <p:cNvPicPr>
            <a:picLocks noChangeAspect="1"/>
          </p:cNvPicPr>
          <p:nvPr/>
        </p:nvPicPr>
        <p:blipFill>
          <a:blip r:embed="rId2"/>
          <a:stretch>
            <a:fillRect/>
          </a:stretch>
        </p:blipFill>
        <p:spPr>
          <a:xfrm>
            <a:off x="5613400" y="3302000"/>
            <a:ext cx="406400" cy="355600"/>
          </a:xfrm>
          <a:prstGeom prst="rect">
            <a:avLst/>
          </a:prstGeom>
        </p:spPr>
      </p:pic>
      <p:pic>
        <p:nvPicPr>
          <p:cNvPr id="13" name="Picture 12" descr="A green and black logo&#10;&#10;Description automatically generated">
            <a:extLst>
              <a:ext uri="{FF2B5EF4-FFF2-40B4-BE49-F238E27FC236}">
                <a16:creationId xmlns:a16="http://schemas.microsoft.com/office/drawing/2014/main" id="{F80A480D-3051-FAB2-AC68-D41C203D23A8}"/>
              </a:ext>
            </a:extLst>
          </p:cNvPr>
          <p:cNvPicPr>
            <a:picLocks noChangeAspect="1"/>
          </p:cNvPicPr>
          <p:nvPr/>
        </p:nvPicPr>
        <p:blipFill>
          <a:blip r:embed="rId3"/>
          <a:stretch>
            <a:fillRect/>
          </a:stretch>
        </p:blipFill>
        <p:spPr>
          <a:xfrm>
            <a:off x="5613400" y="4445000"/>
            <a:ext cx="406400" cy="355600"/>
          </a:xfrm>
          <a:prstGeom prst="rect">
            <a:avLst/>
          </a:prstGeom>
        </p:spPr>
      </p:pic>
      <p:pic>
        <p:nvPicPr>
          <p:cNvPr id="15" name="Picture 14" descr="A green and black logo&#10;&#10;Description automatically generated">
            <a:extLst>
              <a:ext uri="{FF2B5EF4-FFF2-40B4-BE49-F238E27FC236}">
                <a16:creationId xmlns:a16="http://schemas.microsoft.com/office/drawing/2014/main" id="{2104066E-38C5-90C0-0CC0-C14714EDE809}"/>
              </a:ext>
            </a:extLst>
          </p:cNvPr>
          <p:cNvPicPr>
            <a:picLocks noChangeAspect="1"/>
          </p:cNvPicPr>
          <p:nvPr/>
        </p:nvPicPr>
        <p:blipFill>
          <a:blip r:embed="rId4"/>
          <a:stretch>
            <a:fillRect/>
          </a:stretch>
        </p:blipFill>
        <p:spPr>
          <a:xfrm>
            <a:off x="5613400" y="1016000"/>
            <a:ext cx="406400" cy="355600"/>
          </a:xfrm>
          <a:prstGeom prst="rect">
            <a:avLst/>
          </a:prstGeom>
        </p:spPr>
      </p:pic>
      <p:pic>
        <p:nvPicPr>
          <p:cNvPr id="17" name="Picture 16" descr="A green and black logo&#10;&#10;Description automatically generated">
            <a:extLst>
              <a:ext uri="{FF2B5EF4-FFF2-40B4-BE49-F238E27FC236}">
                <a16:creationId xmlns:a16="http://schemas.microsoft.com/office/drawing/2014/main" id="{593E8054-0B69-104E-0D08-679D7C839A4B}"/>
              </a:ext>
            </a:extLst>
          </p:cNvPr>
          <p:cNvPicPr>
            <a:picLocks noChangeAspect="1"/>
          </p:cNvPicPr>
          <p:nvPr/>
        </p:nvPicPr>
        <p:blipFill>
          <a:blip r:embed="rId5"/>
          <a:stretch>
            <a:fillRect/>
          </a:stretch>
        </p:blipFill>
        <p:spPr>
          <a:xfrm>
            <a:off x="5626100" y="2133600"/>
            <a:ext cx="393700" cy="355600"/>
          </a:xfrm>
          <a:prstGeom prst="rect">
            <a:avLst/>
          </a:prstGeom>
        </p:spPr>
      </p:pic>
    </p:spTree>
    <p:extLst>
      <p:ext uri="{BB962C8B-B14F-4D97-AF65-F5344CB8AC3E}">
        <p14:creationId xmlns:p14="http://schemas.microsoft.com/office/powerpoint/2010/main" val="2838101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46C9520-7058-A84A-9F2E-BA23D3EC88B0}"/>
              </a:ext>
            </a:extLst>
          </p:cNvPr>
          <p:cNvSpPr txBox="1"/>
          <p:nvPr/>
        </p:nvSpPr>
        <p:spPr>
          <a:xfrm>
            <a:off x="304800" y="396228"/>
            <a:ext cx="4114800" cy="3766416"/>
          </a:xfrm>
          <a:prstGeom prst="rect">
            <a:avLst/>
          </a:prstGeom>
          <a:noFill/>
        </p:spPr>
        <p:txBody>
          <a:bodyPr wrap="square">
            <a:spAutoFit/>
          </a:bodyPr>
          <a:lstStyle/>
          <a:p>
            <a:pPr>
              <a:lnSpc>
                <a:spcPts val="7000"/>
              </a:lnSpc>
            </a:pPr>
            <a:r>
              <a:rPr lang="en-US" sz="8000" b="1" i="0" dirty="0">
                <a:solidFill>
                  <a:srgbClr val="97D700"/>
                </a:solidFill>
                <a:latin typeface="Bebas Neue Bold" pitchFamily="2" charset="77"/>
              </a:rPr>
              <a:t>The virtuous prison model</a:t>
            </a:r>
          </a:p>
        </p:txBody>
      </p:sp>
      <p:sp>
        <p:nvSpPr>
          <p:cNvPr id="10" name="TextBox 9">
            <a:extLst>
              <a:ext uri="{FF2B5EF4-FFF2-40B4-BE49-F238E27FC236}">
                <a16:creationId xmlns:a16="http://schemas.microsoft.com/office/drawing/2014/main" id="{18C35CF1-BC17-1248-95F9-81B6E1E16C7F}"/>
              </a:ext>
            </a:extLst>
          </p:cNvPr>
          <p:cNvSpPr txBox="1"/>
          <p:nvPr/>
        </p:nvSpPr>
        <p:spPr>
          <a:xfrm>
            <a:off x="5313668" y="2083832"/>
            <a:ext cx="1981200" cy="323165"/>
          </a:xfrm>
          <a:prstGeom prst="rect">
            <a:avLst/>
          </a:prstGeom>
          <a:noFill/>
        </p:spPr>
        <p:txBody>
          <a:bodyPr wrap="square" rtlCol="0">
            <a:spAutoFit/>
          </a:bodyPr>
          <a:lstStyle/>
          <a:p>
            <a:r>
              <a:rPr lang="en-US" sz="1500" dirty="0">
                <a:latin typeface="Merriweather" pitchFamily="2" charset="77"/>
              </a:rPr>
              <a:t>Oxymoron?</a:t>
            </a:r>
          </a:p>
        </p:txBody>
      </p:sp>
      <p:sp>
        <p:nvSpPr>
          <p:cNvPr id="11" name="TextBox 10">
            <a:extLst>
              <a:ext uri="{FF2B5EF4-FFF2-40B4-BE49-F238E27FC236}">
                <a16:creationId xmlns:a16="http://schemas.microsoft.com/office/drawing/2014/main" id="{748AB8B2-854C-F743-80B3-3D27E9AD1A76}"/>
              </a:ext>
            </a:extLst>
          </p:cNvPr>
          <p:cNvSpPr txBox="1"/>
          <p:nvPr/>
        </p:nvSpPr>
        <p:spPr>
          <a:xfrm>
            <a:off x="7503136" y="2083832"/>
            <a:ext cx="1981200" cy="1015663"/>
          </a:xfrm>
          <a:prstGeom prst="rect">
            <a:avLst/>
          </a:prstGeom>
          <a:noFill/>
        </p:spPr>
        <p:txBody>
          <a:bodyPr wrap="square" rtlCol="0">
            <a:spAutoFit/>
          </a:bodyPr>
          <a:lstStyle/>
          <a:p>
            <a:r>
              <a:rPr lang="en-US" sz="1500" dirty="0">
                <a:latin typeface="Merriweather" pitchFamily="2" charset="77"/>
              </a:rPr>
              <a:t>Does the prison context make people better, or worse?</a:t>
            </a:r>
          </a:p>
        </p:txBody>
      </p:sp>
      <p:sp>
        <p:nvSpPr>
          <p:cNvPr id="13" name="TextBox 12">
            <a:extLst>
              <a:ext uri="{FF2B5EF4-FFF2-40B4-BE49-F238E27FC236}">
                <a16:creationId xmlns:a16="http://schemas.microsoft.com/office/drawing/2014/main" id="{70935782-CD22-7740-BE11-F6F7743B2915}"/>
              </a:ext>
            </a:extLst>
          </p:cNvPr>
          <p:cNvSpPr txBox="1"/>
          <p:nvPr/>
        </p:nvSpPr>
        <p:spPr>
          <a:xfrm>
            <a:off x="5334000" y="4320252"/>
            <a:ext cx="2743200" cy="1015663"/>
          </a:xfrm>
          <a:prstGeom prst="rect">
            <a:avLst/>
          </a:prstGeom>
          <a:noFill/>
        </p:spPr>
        <p:txBody>
          <a:bodyPr wrap="square" rtlCol="0">
            <a:spAutoFit/>
          </a:bodyPr>
          <a:lstStyle/>
          <a:p>
            <a:r>
              <a:rPr lang="en-US" sz="1500" dirty="0">
                <a:latin typeface="Merriweather" pitchFamily="2" charset="77"/>
              </a:rPr>
              <a:t>How do we create a prison environment where virtue is promoted, and morality is “caught”?</a:t>
            </a:r>
          </a:p>
        </p:txBody>
      </p:sp>
      <p:pic>
        <p:nvPicPr>
          <p:cNvPr id="3" name="Picture 2" descr="A green and black logo&#10;&#10;Description automatically generated">
            <a:extLst>
              <a:ext uri="{FF2B5EF4-FFF2-40B4-BE49-F238E27FC236}">
                <a16:creationId xmlns:a16="http://schemas.microsoft.com/office/drawing/2014/main" id="{A7DEF73E-66F1-5115-6F86-55787D39DBDA}"/>
              </a:ext>
            </a:extLst>
          </p:cNvPr>
          <p:cNvPicPr>
            <a:picLocks noChangeAspect="1"/>
          </p:cNvPicPr>
          <p:nvPr/>
        </p:nvPicPr>
        <p:blipFill>
          <a:blip r:embed="rId3"/>
          <a:stretch>
            <a:fillRect/>
          </a:stretch>
        </p:blipFill>
        <p:spPr>
          <a:xfrm>
            <a:off x="5402568" y="1371600"/>
            <a:ext cx="406400" cy="406400"/>
          </a:xfrm>
          <a:prstGeom prst="rect">
            <a:avLst/>
          </a:prstGeom>
        </p:spPr>
      </p:pic>
      <p:pic>
        <p:nvPicPr>
          <p:cNvPr id="4" name="Picture 3" descr="A green and black logo&#10;&#10;Description automatically generated">
            <a:extLst>
              <a:ext uri="{FF2B5EF4-FFF2-40B4-BE49-F238E27FC236}">
                <a16:creationId xmlns:a16="http://schemas.microsoft.com/office/drawing/2014/main" id="{8BEE92B8-F293-1216-5C7F-D694079DF1B6}"/>
              </a:ext>
            </a:extLst>
          </p:cNvPr>
          <p:cNvPicPr>
            <a:picLocks noChangeAspect="1"/>
          </p:cNvPicPr>
          <p:nvPr/>
        </p:nvPicPr>
        <p:blipFill>
          <a:blip r:embed="rId3"/>
          <a:stretch>
            <a:fillRect/>
          </a:stretch>
        </p:blipFill>
        <p:spPr>
          <a:xfrm>
            <a:off x="7594600" y="1375654"/>
            <a:ext cx="406400" cy="406400"/>
          </a:xfrm>
          <a:prstGeom prst="rect">
            <a:avLst/>
          </a:prstGeom>
        </p:spPr>
      </p:pic>
      <p:pic>
        <p:nvPicPr>
          <p:cNvPr id="5" name="Picture 4" descr="A green and black logo&#10;&#10;Description automatically generated">
            <a:extLst>
              <a:ext uri="{FF2B5EF4-FFF2-40B4-BE49-F238E27FC236}">
                <a16:creationId xmlns:a16="http://schemas.microsoft.com/office/drawing/2014/main" id="{EA5C3B02-F288-5ED6-316A-4A8AE3206A63}"/>
              </a:ext>
            </a:extLst>
          </p:cNvPr>
          <p:cNvPicPr>
            <a:picLocks noChangeAspect="1"/>
          </p:cNvPicPr>
          <p:nvPr/>
        </p:nvPicPr>
        <p:blipFill>
          <a:blip r:embed="rId3"/>
          <a:stretch>
            <a:fillRect/>
          </a:stretch>
        </p:blipFill>
        <p:spPr>
          <a:xfrm>
            <a:off x="5415286" y="3607832"/>
            <a:ext cx="406400" cy="406400"/>
          </a:xfrm>
          <a:prstGeom prst="rect">
            <a:avLst/>
          </a:prstGeom>
        </p:spPr>
      </p:pic>
    </p:spTree>
    <p:extLst>
      <p:ext uri="{BB962C8B-B14F-4D97-AF65-F5344CB8AC3E}">
        <p14:creationId xmlns:p14="http://schemas.microsoft.com/office/powerpoint/2010/main" val="4058243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F0E66F-96EA-26E2-F164-C3AA065FC794}"/>
              </a:ext>
            </a:extLst>
          </p:cNvPr>
          <p:cNvSpPr/>
          <p:nvPr/>
        </p:nvSpPr>
        <p:spPr>
          <a:xfrm>
            <a:off x="6096000" y="2209800"/>
            <a:ext cx="5791200" cy="3794760"/>
          </a:xfrm>
          <a:prstGeom prst="rect">
            <a:avLst/>
          </a:prstGeom>
          <a:solidFill>
            <a:srgbClr val="97D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46C9520-7058-A84A-9F2E-BA23D3EC88B0}"/>
              </a:ext>
            </a:extLst>
          </p:cNvPr>
          <p:cNvSpPr txBox="1"/>
          <p:nvPr/>
        </p:nvSpPr>
        <p:spPr>
          <a:xfrm>
            <a:off x="304800" y="2514600"/>
            <a:ext cx="4114800" cy="1971052"/>
          </a:xfrm>
          <a:prstGeom prst="rect">
            <a:avLst/>
          </a:prstGeom>
          <a:noFill/>
        </p:spPr>
        <p:txBody>
          <a:bodyPr wrap="square">
            <a:spAutoFit/>
          </a:bodyPr>
          <a:lstStyle/>
          <a:p>
            <a:pPr>
              <a:lnSpc>
                <a:spcPts val="7000"/>
              </a:lnSpc>
            </a:pPr>
            <a:r>
              <a:rPr lang="en-US" sz="8000" b="1" dirty="0">
                <a:solidFill>
                  <a:srgbClr val="97D700"/>
                </a:solidFill>
                <a:latin typeface="Bebas Neue Bold" pitchFamily="2" charset="77"/>
              </a:rPr>
              <a:t>The </a:t>
            </a:r>
            <a:r>
              <a:rPr lang="en-US" sz="8000" b="1" dirty="0" err="1">
                <a:solidFill>
                  <a:srgbClr val="97D700"/>
                </a:solidFill>
                <a:latin typeface="Bebas Neue Bold" pitchFamily="2" charset="77"/>
              </a:rPr>
              <a:t>angola</a:t>
            </a:r>
            <a:r>
              <a:rPr lang="en-US" sz="8000" b="1" dirty="0">
                <a:solidFill>
                  <a:srgbClr val="97D700"/>
                </a:solidFill>
                <a:latin typeface="Bebas Neue Bold" pitchFamily="2" charset="77"/>
              </a:rPr>
              <a:t> story</a:t>
            </a:r>
            <a:endParaRPr lang="en-US" sz="8000" b="1" i="0" dirty="0">
              <a:solidFill>
                <a:srgbClr val="97D700"/>
              </a:solidFill>
              <a:latin typeface="Bebas Neue Bold" pitchFamily="2" charset="77"/>
            </a:endParaRPr>
          </a:p>
        </p:txBody>
      </p:sp>
      <p:sp>
        <p:nvSpPr>
          <p:cNvPr id="4" name="TextBox 3">
            <a:extLst>
              <a:ext uri="{FF2B5EF4-FFF2-40B4-BE49-F238E27FC236}">
                <a16:creationId xmlns:a16="http://schemas.microsoft.com/office/drawing/2014/main" id="{0599A722-DAA3-1646-8297-46A9FD312BB6}"/>
              </a:ext>
            </a:extLst>
          </p:cNvPr>
          <p:cNvSpPr txBox="1"/>
          <p:nvPr/>
        </p:nvSpPr>
        <p:spPr>
          <a:xfrm>
            <a:off x="6096000" y="730984"/>
            <a:ext cx="5715000" cy="1631216"/>
          </a:xfrm>
          <a:prstGeom prst="rect">
            <a:avLst/>
          </a:prstGeom>
          <a:noFill/>
        </p:spPr>
        <p:txBody>
          <a:bodyPr wrap="square" rtlCol="0">
            <a:spAutoFit/>
          </a:bodyPr>
          <a:lstStyle/>
          <a:p>
            <a:r>
              <a:rPr lang="en-US" sz="1600" dirty="0">
                <a:latin typeface="Merriweather" pitchFamily="2" charset="77"/>
              </a:rPr>
              <a:t>Burl Cain and Angola prison. Warden from 1995-2016.  How Angola, once known as “the bloodiest prison in America” became one of the safest and most innovative prisons.  It started with a simple question, “How do I infuse morality into the inmates?” </a:t>
            </a:r>
          </a:p>
          <a:p>
            <a:endParaRPr lang="en-US" sz="2000" dirty="0">
              <a:latin typeface="Merriweather" pitchFamily="2" charset="77"/>
            </a:endParaRPr>
          </a:p>
        </p:txBody>
      </p:sp>
      <p:pic>
        <p:nvPicPr>
          <p:cNvPr id="1026" name="Picture 2" descr="Our Story — Prison Seminaries Foundation">
            <a:extLst>
              <a:ext uri="{FF2B5EF4-FFF2-40B4-BE49-F238E27FC236}">
                <a16:creationId xmlns:a16="http://schemas.microsoft.com/office/drawing/2014/main" id="{A19FDC01-3FF2-0004-5C8A-B9C41CA42E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286000"/>
            <a:ext cx="5638800" cy="362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43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B7DF6B-9F7D-74FF-CF53-C0C31AD64024}"/>
              </a:ext>
            </a:extLst>
          </p:cNvPr>
          <p:cNvSpPr/>
          <p:nvPr/>
        </p:nvSpPr>
        <p:spPr>
          <a:xfrm>
            <a:off x="8229600" y="1295400"/>
            <a:ext cx="3200400" cy="4724400"/>
          </a:xfrm>
          <a:prstGeom prst="rect">
            <a:avLst/>
          </a:prstGeom>
          <a:solidFill>
            <a:srgbClr val="97D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46C9520-7058-A84A-9F2E-BA23D3EC88B0}"/>
              </a:ext>
            </a:extLst>
          </p:cNvPr>
          <p:cNvSpPr txBox="1"/>
          <p:nvPr/>
        </p:nvSpPr>
        <p:spPr>
          <a:xfrm>
            <a:off x="304800" y="381000"/>
            <a:ext cx="8458200" cy="1073371"/>
          </a:xfrm>
          <a:prstGeom prst="rect">
            <a:avLst/>
          </a:prstGeom>
          <a:noFill/>
        </p:spPr>
        <p:txBody>
          <a:bodyPr wrap="square">
            <a:spAutoFit/>
          </a:bodyPr>
          <a:lstStyle/>
          <a:p>
            <a:pPr>
              <a:lnSpc>
                <a:spcPts val="7000"/>
              </a:lnSpc>
            </a:pPr>
            <a:r>
              <a:rPr lang="en-US" sz="8000" b="1" i="0" dirty="0">
                <a:solidFill>
                  <a:srgbClr val="97D700"/>
                </a:solidFill>
                <a:latin typeface="Bebas Neue Bold" pitchFamily="2" charset="77"/>
              </a:rPr>
              <a:t>Prison Seminary Model</a:t>
            </a:r>
          </a:p>
        </p:txBody>
      </p:sp>
      <p:sp>
        <p:nvSpPr>
          <p:cNvPr id="5" name="TextBox 4">
            <a:extLst>
              <a:ext uri="{FF2B5EF4-FFF2-40B4-BE49-F238E27FC236}">
                <a16:creationId xmlns:a16="http://schemas.microsoft.com/office/drawing/2014/main" id="{45D737FC-EDC6-F14C-BA9A-5C7EDB3E1A7E}"/>
              </a:ext>
            </a:extLst>
          </p:cNvPr>
          <p:cNvSpPr txBox="1"/>
          <p:nvPr/>
        </p:nvSpPr>
        <p:spPr>
          <a:xfrm>
            <a:off x="1549400" y="1752600"/>
            <a:ext cx="5080000" cy="1323439"/>
          </a:xfrm>
          <a:prstGeom prst="rect">
            <a:avLst/>
          </a:prstGeom>
          <a:noFill/>
        </p:spPr>
        <p:txBody>
          <a:bodyPr wrap="square" rtlCol="0">
            <a:spAutoFit/>
          </a:bodyPr>
          <a:lstStyle/>
          <a:p>
            <a:r>
              <a:rPr lang="en-US" sz="2000" b="1" dirty="0">
                <a:latin typeface="Merriweather" pitchFamily="2" charset="77"/>
              </a:rPr>
              <a:t>More than just education. According to the research, the key ingredient was found in the “self-projects”.</a:t>
            </a:r>
          </a:p>
          <a:p>
            <a:endParaRPr lang="en-US" sz="2000" b="1" dirty="0">
              <a:latin typeface="Merriweather" pitchFamily="2" charset="77"/>
            </a:endParaRPr>
          </a:p>
        </p:txBody>
      </p:sp>
      <p:sp>
        <p:nvSpPr>
          <p:cNvPr id="6" name="TextBox 5">
            <a:extLst>
              <a:ext uri="{FF2B5EF4-FFF2-40B4-BE49-F238E27FC236}">
                <a16:creationId xmlns:a16="http://schemas.microsoft.com/office/drawing/2014/main" id="{71ADEEEB-639A-1343-BF3E-71765E1DCEE1}"/>
              </a:ext>
            </a:extLst>
          </p:cNvPr>
          <p:cNvSpPr txBox="1"/>
          <p:nvPr/>
        </p:nvSpPr>
        <p:spPr>
          <a:xfrm>
            <a:off x="1549400" y="3048000"/>
            <a:ext cx="5715000" cy="400110"/>
          </a:xfrm>
          <a:prstGeom prst="rect">
            <a:avLst/>
          </a:prstGeom>
          <a:noFill/>
        </p:spPr>
        <p:txBody>
          <a:bodyPr wrap="square" rtlCol="0">
            <a:spAutoFit/>
          </a:bodyPr>
          <a:lstStyle/>
          <a:p>
            <a:r>
              <a:rPr lang="en-US" sz="2000" b="1" dirty="0">
                <a:latin typeface="Merriweather" pitchFamily="2" charset="77"/>
              </a:rPr>
              <a:t>Indigenous work.</a:t>
            </a:r>
          </a:p>
        </p:txBody>
      </p:sp>
      <p:sp>
        <p:nvSpPr>
          <p:cNvPr id="8" name="TextBox 7">
            <a:extLst>
              <a:ext uri="{FF2B5EF4-FFF2-40B4-BE49-F238E27FC236}">
                <a16:creationId xmlns:a16="http://schemas.microsoft.com/office/drawing/2014/main" id="{54D7E249-F8D3-8942-80CA-A68FC81083C9}"/>
              </a:ext>
            </a:extLst>
          </p:cNvPr>
          <p:cNvSpPr txBox="1"/>
          <p:nvPr/>
        </p:nvSpPr>
        <p:spPr>
          <a:xfrm>
            <a:off x="1552448" y="3943290"/>
            <a:ext cx="5711952" cy="400110"/>
          </a:xfrm>
          <a:prstGeom prst="rect">
            <a:avLst/>
          </a:prstGeom>
          <a:noFill/>
        </p:spPr>
        <p:txBody>
          <a:bodyPr wrap="square" rtlCol="0">
            <a:spAutoFit/>
          </a:bodyPr>
          <a:lstStyle/>
          <a:p>
            <a:r>
              <a:rPr lang="en-US" sz="2000" dirty="0">
                <a:latin typeface="Merriweather" pitchFamily="2" charset="77"/>
              </a:rPr>
              <a:t>The culture changed from within.</a:t>
            </a:r>
          </a:p>
        </p:txBody>
      </p:sp>
      <p:pic>
        <p:nvPicPr>
          <p:cNvPr id="10" name="Picture 9" descr="A green and black logo&#10;&#10;Description automatically generated">
            <a:extLst>
              <a:ext uri="{FF2B5EF4-FFF2-40B4-BE49-F238E27FC236}">
                <a16:creationId xmlns:a16="http://schemas.microsoft.com/office/drawing/2014/main" id="{666DC378-D586-75A1-8B1E-B9AAD0254B30}"/>
              </a:ext>
            </a:extLst>
          </p:cNvPr>
          <p:cNvPicPr>
            <a:picLocks noChangeAspect="1"/>
          </p:cNvPicPr>
          <p:nvPr/>
        </p:nvPicPr>
        <p:blipFill>
          <a:blip r:embed="rId2"/>
          <a:stretch>
            <a:fillRect/>
          </a:stretch>
        </p:blipFill>
        <p:spPr>
          <a:xfrm>
            <a:off x="990600" y="3987800"/>
            <a:ext cx="406400" cy="355600"/>
          </a:xfrm>
          <a:prstGeom prst="rect">
            <a:avLst/>
          </a:prstGeom>
        </p:spPr>
      </p:pic>
      <p:pic>
        <p:nvPicPr>
          <p:cNvPr id="15" name="Picture 14" descr="A green and black logo&#10;&#10;Description automatically generated">
            <a:extLst>
              <a:ext uri="{FF2B5EF4-FFF2-40B4-BE49-F238E27FC236}">
                <a16:creationId xmlns:a16="http://schemas.microsoft.com/office/drawing/2014/main" id="{2104066E-38C5-90C0-0CC0-C14714EDE809}"/>
              </a:ext>
            </a:extLst>
          </p:cNvPr>
          <p:cNvPicPr>
            <a:picLocks noChangeAspect="1"/>
          </p:cNvPicPr>
          <p:nvPr/>
        </p:nvPicPr>
        <p:blipFill>
          <a:blip r:embed="rId3"/>
          <a:stretch>
            <a:fillRect/>
          </a:stretch>
        </p:blipFill>
        <p:spPr>
          <a:xfrm>
            <a:off x="990600" y="1854200"/>
            <a:ext cx="406400" cy="355600"/>
          </a:xfrm>
          <a:prstGeom prst="rect">
            <a:avLst/>
          </a:prstGeom>
        </p:spPr>
      </p:pic>
      <p:pic>
        <p:nvPicPr>
          <p:cNvPr id="17" name="Picture 16" descr="A green and black logo&#10;&#10;Description automatically generated">
            <a:extLst>
              <a:ext uri="{FF2B5EF4-FFF2-40B4-BE49-F238E27FC236}">
                <a16:creationId xmlns:a16="http://schemas.microsoft.com/office/drawing/2014/main" id="{593E8054-0B69-104E-0D08-679D7C839A4B}"/>
              </a:ext>
            </a:extLst>
          </p:cNvPr>
          <p:cNvPicPr>
            <a:picLocks noChangeAspect="1"/>
          </p:cNvPicPr>
          <p:nvPr/>
        </p:nvPicPr>
        <p:blipFill>
          <a:blip r:embed="rId4"/>
          <a:stretch>
            <a:fillRect/>
          </a:stretch>
        </p:blipFill>
        <p:spPr>
          <a:xfrm>
            <a:off x="1003300" y="3067110"/>
            <a:ext cx="393700" cy="355600"/>
          </a:xfrm>
          <a:prstGeom prst="rect">
            <a:avLst/>
          </a:prstGeom>
        </p:spPr>
      </p:pic>
      <p:pic>
        <p:nvPicPr>
          <p:cNvPr id="2050" name="Picture 2" descr="Buy The Angola Prison Seminary (Effects of Fa.. in Bulk">
            <a:extLst>
              <a:ext uri="{FF2B5EF4-FFF2-40B4-BE49-F238E27FC236}">
                <a16:creationId xmlns:a16="http://schemas.microsoft.com/office/drawing/2014/main" id="{B5883499-0FC3-746A-C88A-C854718658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2257" y="1382486"/>
            <a:ext cx="3021543"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697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46C9520-7058-A84A-9F2E-BA23D3EC88B0}"/>
              </a:ext>
            </a:extLst>
          </p:cNvPr>
          <p:cNvSpPr txBox="1"/>
          <p:nvPr/>
        </p:nvSpPr>
        <p:spPr>
          <a:xfrm>
            <a:off x="304800" y="407866"/>
            <a:ext cx="4114800" cy="2868734"/>
          </a:xfrm>
          <a:prstGeom prst="rect">
            <a:avLst/>
          </a:prstGeom>
          <a:noFill/>
        </p:spPr>
        <p:txBody>
          <a:bodyPr wrap="square">
            <a:spAutoFit/>
          </a:bodyPr>
          <a:lstStyle/>
          <a:p>
            <a:pPr>
              <a:lnSpc>
                <a:spcPts val="7000"/>
              </a:lnSpc>
            </a:pPr>
            <a:r>
              <a:rPr lang="en-US" sz="8000" b="1" dirty="0">
                <a:solidFill>
                  <a:srgbClr val="97D700"/>
                </a:solidFill>
                <a:latin typeface="Bebas Neue Bold" pitchFamily="2" charset="77"/>
              </a:rPr>
              <a:t>Evidence -based research</a:t>
            </a:r>
            <a:endParaRPr lang="en-US" sz="8000" b="1" i="0" dirty="0">
              <a:solidFill>
                <a:srgbClr val="97D700"/>
              </a:solidFill>
              <a:latin typeface="Bebas Neue Bold" pitchFamily="2" charset="77"/>
            </a:endParaRPr>
          </a:p>
        </p:txBody>
      </p:sp>
      <p:sp>
        <p:nvSpPr>
          <p:cNvPr id="4" name="TextBox 3">
            <a:extLst>
              <a:ext uri="{FF2B5EF4-FFF2-40B4-BE49-F238E27FC236}">
                <a16:creationId xmlns:a16="http://schemas.microsoft.com/office/drawing/2014/main" id="{0599A722-DAA3-1646-8297-46A9FD312BB6}"/>
              </a:ext>
            </a:extLst>
          </p:cNvPr>
          <p:cNvSpPr txBox="1"/>
          <p:nvPr/>
        </p:nvSpPr>
        <p:spPr>
          <a:xfrm>
            <a:off x="6096000" y="990600"/>
            <a:ext cx="5638800" cy="4801314"/>
          </a:xfrm>
          <a:prstGeom prst="rect">
            <a:avLst/>
          </a:prstGeom>
          <a:noFill/>
        </p:spPr>
        <p:txBody>
          <a:bodyPr wrap="square" rtlCol="0">
            <a:spAutoFit/>
          </a:bodyPr>
          <a:lstStyle/>
          <a:p>
            <a:r>
              <a:rPr lang="en-US" dirty="0">
                <a:latin typeface="Merriweather" pitchFamily="2" charset="77"/>
              </a:rPr>
              <a:t>Michael </a:t>
            </a:r>
            <a:r>
              <a:rPr lang="en-US" dirty="0" err="1">
                <a:latin typeface="Merriweather" pitchFamily="2" charset="77"/>
              </a:rPr>
              <a:t>Hallet</a:t>
            </a:r>
            <a:r>
              <a:rPr lang="en-US" dirty="0">
                <a:latin typeface="Merriweather" pitchFamily="2" charset="77"/>
              </a:rPr>
              <a:t>. “</a:t>
            </a:r>
            <a:r>
              <a:rPr lang="en-US" i="1" dirty="0">
                <a:latin typeface="Merriweather" pitchFamily="2" charset="77"/>
                <a:hlinkClick r:id="rId2"/>
              </a:rPr>
              <a:t>First Stop Dying: Angola’s Christian Seminary as Positive Criminology</a:t>
            </a:r>
            <a:r>
              <a:rPr lang="en-US" dirty="0">
                <a:latin typeface="Merriweather" pitchFamily="2" charset="77"/>
              </a:rPr>
              <a:t>” International Journal of Offender Therapy and Comparative Criminology 1-19, 2015.</a:t>
            </a:r>
          </a:p>
          <a:p>
            <a:endParaRPr lang="en-US" dirty="0">
              <a:latin typeface="Merriweather" pitchFamily="2" charset="77"/>
            </a:endParaRPr>
          </a:p>
          <a:p>
            <a:r>
              <a:rPr lang="en-US" dirty="0">
                <a:latin typeface="Merriweather" pitchFamily="2" charset="77"/>
              </a:rPr>
              <a:t>Michael Hallett, Joshua Hays, Byron Johnson, Sung Joon Jang, and Grant </a:t>
            </a:r>
            <a:r>
              <a:rPr lang="en-US" dirty="0" err="1">
                <a:latin typeface="Merriweather" pitchFamily="2" charset="77"/>
              </a:rPr>
              <a:t>Duwe</a:t>
            </a:r>
            <a:r>
              <a:rPr lang="en-US" dirty="0">
                <a:latin typeface="Merriweather" pitchFamily="2" charset="77"/>
              </a:rPr>
              <a:t>. </a:t>
            </a:r>
            <a:r>
              <a:rPr lang="en-US" i="1" dirty="0">
                <a:latin typeface="Merriweather" pitchFamily="2" charset="77"/>
                <a:hlinkClick r:id="rId3"/>
              </a:rPr>
              <a:t>The Angola Prison Seminary: Effects of Faith-Based Ministry on Identity Transformation, Desistance, and Rehabilitation</a:t>
            </a:r>
            <a:r>
              <a:rPr lang="en-US" dirty="0">
                <a:latin typeface="Merriweather" pitchFamily="2" charset="77"/>
              </a:rPr>
              <a:t>.  Angola research. New York: Routledge, 2017. </a:t>
            </a:r>
          </a:p>
          <a:p>
            <a:endParaRPr lang="en-US" dirty="0">
              <a:latin typeface="Merriweather" pitchFamily="2" charset="77"/>
            </a:endParaRPr>
          </a:p>
          <a:p>
            <a:r>
              <a:rPr lang="en-US" dirty="0">
                <a:latin typeface="Merriweather" pitchFamily="2" charset="77"/>
              </a:rPr>
              <a:t>Byron Johnson, Michael </a:t>
            </a:r>
            <a:r>
              <a:rPr lang="en-US" dirty="0" err="1">
                <a:latin typeface="Merriweather" pitchFamily="2" charset="77"/>
              </a:rPr>
              <a:t>Hallet</a:t>
            </a:r>
            <a:r>
              <a:rPr lang="en-US" dirty="0">
                <a:latin typeface="Merriweather" pitchFamily="2" charset="77"/>
              </a:rPr>
              <a:t>, and Sung Joon Jang. </a:t>
            </a:r>
            <a:r>
              <a:rPr lang="en-US" i="1" dirty="0">
                <a:latin typeface="Merriweather" pitchFamily="2" charset="77"/>
                <a:hlinkClick r:id="rId4"/>
              </a:rPr>
              <a:t>The Restorative Prison: Essays on Inmate Peer Ministry and Prosocial Corrections</a:t>
            </a:r>
            <a:r>
              <a:rPr lang="en-US" dirty="0">
                <a:latin typeface="Merriweather" pitchFamily="2" charset="77"/>
              </a:rPr>
              <a:t>.  New York: Routledge, 2021.</a:t>
            </a:r>
          </a:p>
          <a:p>
            <a:endParaRPr lang="en-US" dirty="0">
              <a:latin typeface="Merriweather" pitchFamily="2" charset="77"/>
            </a:endParaRPr>
          </a:p>
        </p:txBody>
      </p:sp>
    </p:spTree>
    <p:extLst>
      <p:ext uri="{BB962C8B-B14F-4D97-AF65-F5344CB8AC3E}">
        <p14:creationId xmlns:p14="http://schemas.microsoft.com/office/powerpoint/2010/main" val="2854793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46C9520-7058-A84A-9F2E-BA23D3EC88B0}"/>
              </a:ext>
            </a:extLst>
          </p:cNvPr>
          <p:cNvSpPr txBox="1"/>
          <p:nvPr/>
        </p:nvSpPr>
        <p:spPr>
          <a:xfrm>
            <a:off x="289560" y="467348"/>
            <a:ext cx="7239000" cy="1971052"/>
          </a:xfrm>
          <a:prstGeom prst="rect">
            <a:avLst/>
          </a:prstGeom>
          <a:noFill/>
        </p:spPr>
        <p:txBody>
          <a:bodyPr wrap="square">
            <a:spAutoFit/>
          </a:bodyPr>
          <a:lstStyle/>
          <a:p>
            <a:pPr>
              <a:lnSpc>
                <a:spcPts val="7000"/>
              </a:lnSpc>
            </a:pPr>
            <a:r>
              <a:rPr lang="en-US" sz="8000" b="1" i="0" dirty="0">
                <a:solidFill>
                  <a:srgbClr val="97D700"/>
                </a:solidFill>
                <a:latin typeface="Bebas Neue Bold" pitchFamily="2" charset="77"/>
              </a:rPr>
              <a:t>Self Projects: Practicing Virtue</a:t>
            </a:r>
          </a:p>
        </p:txBody>
      </p:sp>
      <p:sp>
        <p:nvSpPr>
          <p:cNvPr id="7" name="TextBox 6">
            <a:extLst>
              <a:ext uri="{FF2B5EF4-FFF2-40B4-BE49-F238E27FC236}">
                <a16:creationId xmlns:a16="http://schemas.microsoft.com/office/drawing/2014/main" id="{1E5B5896-6DC3-C94B-B9B0-F47AC86FC343}"/>
              </a:ext>
            </a:extLst>
          </p:cNvPr>
          <p:cNvSpPr txBox="1"/>
          <p:nvPr/>
        </p:nvSpPr>
        <p:spPr>
          <a:xfrm>
            <a:off x="2286000" y="2624078"/>
            <a:ext cx="7620000" cy="2862322"/>
          </a:xfrm>
          <a:prstGeom prst="rect">
            <a:avLst/>
          </a:prstGeom>
          <a:noFill/>
        </p:spPr>
        <p:txBody>
          <a:bodyPr wrap="square" rtlCol="0">
            <a:spAutoFit/>
          </a:bodyPr>
          <a:lstStyle/>
          <a:p>
            <a:r>
              <a:rPr lang="en-US" sz="2000" dirty="0">
                <a:latin typeface="Merriweather" pitchFamily="2" charset="77"/>
              </a:rPr>
              <a:t>The Baylor study demonstrates how inmates, once coming to a place of wholeness and healing through the investment of the seminary program, then began creating authentic, healthy, family-type environments for their peers and healing began to take place. </a:t>
            </a:r>
          </a:p>
          <a:p>
            <a:endParaRPr lang="en-US" sz="2000" dirty="0">
              <a:latin typeface="Merriweather" pitchFamily="2" charset="77"/>
            </a:endParaRPr>
          </a:p>
          <a:p>
            <a:r>
              <a:rPr lang="en-US" sz="2000" dirty="0">
                <a:latin typeface="Merriweather" pitchFamily="2" charset="77"/>
              </a:rPr>
              <a:t>An overall moral change in the prison followed, even improving the inmate/staff relationships.    </a:t>
            </a:r>
          </a:p>
          <a:p>
            <a:endParaRPr lang="en-US" sz="2000" dirty="0">
              <a:latin typeface="Merriweather" pitchFamily="2" charset="77"/>
            </a:endParaRPr>
          </a:p>
        </p:txBody>
      </p:sp>
    </p:spTree>
    <p:extLst>
      <p:ext uri="{BB962C8B-B14F-4D97-AF65-F5344CB8AC3E}">
        <p14:creationId xmlns:p14="http://schemas.microsoft.com/office/powerpoint/2010/main" val="533863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46C9520-7058-A84A-9F2E-BA23D3EC88B0}"/>
              </a:ext>
            </a:extLst>
          </p:cNvPr>
          <p:cNvSpPr txBox="1"/>
          <p:nvPr/>
        </p:nvSpPr>
        <p:spPr>
          <a:xfrm>
            <a:off x="304800" y="1246066"/>
            <a:ext cx="3967480" cy="1971052"/>
          </a:xfrm>
          <a:prstGeom prst="rect">
            <a:avLst/>
          </a:prstGeom>
          <a:noFill/>
        </p:spPr>
        <p:txBody>
          <a:bodyPr wrap="square">
            <a:spAutoFit/>
          </a:bodyPr>
          <a:lstStyle/>
          <a:p>
            <a:pPr>
              <a:lnSpc>
                <a:spcPts val="7000"/>
              </a:lnSpc>
            </a:pPr>
            <a:r>
              <a:rPr lang="en-US" sz="8000" b="1" i="0" dirty="0">
                <a:solidFill>
                  <a:srgbClr val="97D700"/>
                </a:solidFill>
                <a:latin typeface="Bebas Neue Bold" pitchFamily="2" charset="77"/>
              </a:rPr>
              <a:t>Wounded Healers</a:t>
            </a:r>
          </a:p>
        </p:txBody>
      </p:sp>
      <p:sp>
        <p:nvSpPr>
          <p:cNvPr id="5" name="TextBox 4">
            <a:extLst>
              <a:ext uri="{FF2B5EF4-FFF2-40B4-BE49-F238E27FC236}">
                <a16:creationId xmlns:a16="http://schemas.microsoft.com/office/drawing/2014/main" id="{45D737FC-EDC6-F14C-BA9A-5C7EDB3E1A7E}"/>
              </a:ext>
            </a:extLst>
          </p:cNvPr>
          <p:cNvSpPr txBox="1"/>
          <p:nvPr/>
        </p:nvSpPr>
        <p:spPr>
          <a:xfrm>
            <a:off x="6172200" y="914400"/>
            <a:ext cx="5715000" cy="707886"/>
          </a:xfrm>
          <a:prstGeom prst="rect">
            <a:avLst/>
          </a:prstGeom>
          <a:noFill/>
        </p:spPr>
        <p:txBody>
          <a:bodyPr wrap="square" rtlCol="0">
            <a:spAutoFit/>
          </a:bodyPr>
          <a:lstStyle/>
          <a:p>
            <a:r>
              <a:rPr lang="en-US" sz="2000" dirty="0">
                <a:latin typeface="Merriweather" pitchFamily="2" charset="77"/>
              </a:rPr>
              <a:t>Who best can speak to the wounds common among the inmate population?</a:t>
            </a:r>
          </a:p>
        </p:txBody>
      </p:sp>
      <p:sp>
        <p:nvSpPr>
          <p:cNvPr id="6" name="TextBox 5">
            <a:extLst>
              <a:ext uri="{FF2B5EF4-FFF2-40B4-BE49-F238E27FC236}">
                <a16:creationId xmlns:a16="http://schemas.microsoft.com/office/drawing/2014/main" id="{71ADEEEB-639A-1343-BF3E-71765E1DCEE1}"/>
              </a:ext>
            </a:extLst>
          </p:cNvPr>
          <p:cNvSpPr txBox="1"/>
          <p:nvPr/>
        </p:nvSpPr>
        <p:spPr>
          <a:xfrm>
            <a:off x="6172200" y="2049046"/>
            <a:ext cx="5715000" cy="707886"/>
          </a:xfrm>
          <a:prstGeom prst="rect">
            <a:avLst/>
          </a:prstGeom>
          <a:noFill/>
        </p:spPr>
        <p:txBody>
          <a:bodyPr wrap="square" rtlCol="0">
            <a:spAutoFit/>
          </a:bodyPr>
          <a:lstStyle/>
          <a:p>
            <a:r>
              <a:rPr lang="en-US" sz="2000" dirty="0">
                <a:latin typeface="Merriweather" pitchFamily="2" charset="77"/>
              </a:rPr>
              <a:t>How can we encourage our inmate population to begin to care for each other?</a:t>
            </a:r>
          </a:p>
        </p:txBody>
      </p:sp>
      <p:sp>
        <p:nvSpPr>
          <p:cNvPr id="8" name="TextBox 7">
            <a:extLst>
              <a:ext uri="{FF2B5EF4-FFF2-40B4-BE49-F238E27FC236}">
                <a16:creationId xmlns:a16="http://schemas.microsoft.com/office/drawing/2014/main" id="{54D7E249-F8D3-8942-80CA-A68FC81083C9}"/>
              </a:ext>
            </a:extLst>
          </p:cNvPr>
          <p:cNvSpPr txBox="1"/>
          <p:nvPr/>
        </p:nvSpPr>
        <p:spPr>
          <a:xfrm>
            <a:off x="6175248" y="3183692"/>
            <a:ext cx="5711952" cy="707886"/>
          </a:xfrm>
          <a:prstGeom prst="rect">
            <a:avLst/>
          </a:prstGeom>
          <a:noFill/>
        </p:spPr>
        <p:txBody>
          <a:bodyPr wrap="square" rtlCol="0">
            <a:spAutoFit/>
          </a:bodyPr>
          <a:lstStyle/>
          <a:p>
            <a:r>
              <a:rPr lang="en-US" sz="2000" dirty="0">
                <a:latin typeface="Merriweather" pitchFamily="2" charset="77"/>
              </a:rPr>
              <a:t>Who are the people of peace among our prison population? </a:t>
            </a:r>
          </a:p>
        </p:txBody>
      </p:sp>
      <p:sp>
        <p:nvSpPr>
          <p:cNvPr id="9" name="TextBox 8">
            <a:extLst>
              <a:ext uri="{FF2B5EF4-FFF2-40B4-BE49-F238E27FC236}">
                <a16:creationId xmlns:a16="http://schemas.microsoft.com/office/drawing/2014/main" id="{137C8EC1-9C4B-954D-B69D-FD1AA2D049BD}"/>
              </a:ext>
            </a:extLst>
          </p:cNvPr>
          <p:cNvSpPr txBox="1"/>
          <p:nvPr/>
        </p:nvSpPr>
        <p:spPr>
          <a:xfrm>
            <a:off x="6163056" y="4318337"/>
            <a:ext cx="5638800" cy="707886"/>
          </a:xfrm>
          <a:prstGeom prst="rect">
            <a:avLst/>
          </a:prstGeom>
          <a:noFill/>
        </p:spPr>
        <p:txBody>
          <a:bodyPr wrap="square" rtlCol="0">
            <a:spAutoFit/>
          </a:bodyPr>
          <a:lstStyle/>
          <a:p>
            <a:r>
              <a:rPr lang="en-US" sz="2000" dirty="0">
                <a:latin typeface="Merriweather" pitchFamily="2" charset="77"/>
              </a:rPr>
              <a:t>Difference between short-term vs long-term sentences. </a:t>
            </a:r>
          </a:p>
        </p:txBody>
      </p:sp>
      <p:pic>
        <p:nvPicPr>
          <p:cNvPr id="10" name="Picture 9" descr="A green and black logo&#10;&#10;Description automatically generated">
            <a:extLst>
              <a:ext uri="{FF2B5EF4-FFF2-40B4-BE49-F238E27FC236}">
                <a16:creationId xmlns:a16="http://schemas.microsoft.com/office/drawing/2014/main" id="{666DC378-D586-75A1-8B1E-B9AAD0254B30}"/>
              </a:ext>
            </a:extLst>
          </p:cNvPr>
          <p:cNvPicPr>
            <a:picLocks noChangeAspect="1"/>
          </p:cNvPicPr>
          <p:nvPr/>
        </p:nvPicPr>
        <p:blipFill>
          <a:blip r:embed="rId2"/>
          <a:stretch>
            <a:fillRect/>
          </a:stretch>
        </p:blipFill>
        <p:spPr>
          <a:xfrm>
            <a:off x="5613400" y="3302000"/>
            <a:ext cx="406400" cy="355600"/>
          </a:xfrm>
          <a:prstGeom prst="rect">
            <a:avLst/>
          </a:prstGeom>
        </p:spPr>
      </p:pic>
      <p:pic>
        <p:nvPicPr>
          <p:cNvPr id="13" name="Picture 12" descr="A green and black logo&#10;&#10;Description automatically generated">
            <a:extLst>
              <a:ext uri="{FF2B5EF4-FFF2-40B4-BE49-F238E27FC236}">
                <a16:creationId xmlns:a16="http://schemas.microsoft.com/office/drawing/2014/main" id="{F80A480D-3051-FAB2-AC68-D41C203D23A8}"/>
              </a:ext>
            </a:extLst>
          </p:cNvPr>
          <p:cNvPicPr>
            <a:picLocks noChangeAspect="1"/>
          </p:cNvPicPr>
          <p:nvPr/>
        </p:nvPicPr>
        <p:blipFill>
          <a:blip r:embed="rId3"/>
          <a:stretch>
            <a:fillRect/>
          </a:stretch>
        </p:blipFill>
        <p:spPr>
          <a:xfrm>
            <a:off x="5613400" y="4445000"/>
            <a:ext cx="406400" cy="355600"/>
          </a:xfrm>
          <a:prstGeom prst="rect">
            <a:avLst/>
          </a:prstGeom>
        </p:spPr>
      </p:pic>
      <p:pic>
        <p:nvPicPr>
          <p:cNvPr id="15" name="Picture 14" descr="A green and black logo&#10;&#10;Description automatically generated">
            <a:extLst>
              <a:ext uri="{FF2B5EF4-FFF2-40B4-BE49-F238E27FC236}">
                <a16:creationId xmlns:a16="http://schemas.microsoft.com/office/drawing/2014/main" id="{2104066E-38C5-90C0-0CC0-C14714EDE809}"/>
              </a:ext>
            </a:extLst>
          </p:cNvPr>
          <p:cNvPicPr>
            <a:picLocks noChangeAspect="1"/>
          </p:cNvPicPr>
          <p:nvPr/>
        </p:nvPicPr>
        <p:blipFill>
          <a:blip r:embed="rId4"/>
          <a:stretch>
            <a:fillRect/>
          </a:stretch>
        </p:blipFill>
        <p:spPr>
          <a:xfrm>
            <a:off x="5613400" y="1016000"/>
            <a:ext cx="406400" cy="355600"/>
          </a:xfrm>
          <a:prstGeom prst="rect">
            <a:avLst/>
          </a:prstGeom>
        </p:spPr>
      </p:pic>
      <p:pic>
        <p:nvPicPr>
          <p:cNvPr id="17" name="Picture 16" descr="A green and black logo&#10;&#10;Description automatically generated">
            <a:extLst>
              <a:ext uri="{FF2B5EF4-FFF2-40B4-BE49-F238E27FC236}">
                <a16:creationId xmlns:a16="http://schemas.microsoft.com/office/drawing/2014/main" id="{593E8054-0B69-104E-0D08-679D7C839A4B}"/>
              </a:ext>
            </a:extLst>
          </p:cNvPr>
          <p:cNvPicPr>
            <a:picLocks noChangeAspect="1"/>
          </p:cNvPicPr>
          <p:nvPr/>
        </p:nvPicPr>
        <p:blipFill>
          <a:blip r:embed="rId5"/>
          <a:stretch>
            <a:fillRect/>
          </a:stretch>
        </p:blipFill>
        <p:spPr>
          <a:xfrm>
            <a:off x="5626100" y="2133600"/>
            <a:ext cx="393700" cy="355600"/>
          </a:xfrm>
          <a:prstGeom prst="rect">
            <a:avLst/>
          </a:prstGeom>
        </p:spPr>
      </p:pic>
    </p:spTree>
    <p:extLst>
      <p:ext uri="{BB962C8B-B14F-4D97-AF65-F5344CB8AC3E}">
        <p14:creationId xmlns:p14="http://schemas.microsoft.com/office/powerpoint/2010/main" val="3182360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46C9520-7058-A84A-9F2E-BA23D3EC88B0}"/>
              </a:ext>
            </a:extLst>
          </p:cNvPr>
          <p:cNvSpPr txBox="1"/>
          <p:nvPr/>
        </p:nvSpPr>
        <p:spPr>
          <a:xfrm>
            <a:off x="304800" y="424584"/>
            <a:ext cx="4114800" cy="3766416"/>
          </a:xfrm>
          <a:prstGeom prst="rect">
            <a:avLst/>
          </a:prstGeom>
          <a:noFill/>
        </p:spPr>
        <p:txBody>
          <a:bodyPr wrap="square">
            <a:spAutoFit/>
          </a:bodyPr>
          <a:lstStyle/>
          <a:p>
            <a:pPr>
              <a:lnSpc>
                <a:spcPts val="7000"/>
              </a:lnSpc>
            </a:pPr>
            <a:r>
              <a:rPr lang="en-US" sz="8000" b="1" dirty="0">
                <a:solidFill>
                  <a:srgbClr val="97D700"/>
                </a:solidFill>
                <a:latin typeface="Bebas Neue Bold" pitchFamily="2" charset="77"/>
              </a:rPr>
              <a:t>Some ways peer leaders are used</a:t>
            </a:r>
            <a:endParaRPr lang="en-US" sz="8000" b="1" i="0" dirty="0">
              <a:solidFill>
                <a:srgbClr val="97D700"/>
              </a:solidFill>
              <a:latin typeface="Bebas Neue Bold" pitchFamily="2" charset="77"/>
            </a:endParaRPr>
          </a:p>
        </p:txBody>
      </p:sp>
      <p:sp>
        <p:nvSpPr>
          <p:cNvPr id="4" name="TextBox 3">
            <a:extLst>
              <a:ext uri="{FF2B5EF4-FFF2-40B4-BE49-F238E27FC236}">
                <a16:creationId xmlns:a16="http://schemas.microsoft.com/office/drawing/2014/main" id="{0599A722-DAA3-1646-8297-46A9FD312BB6}"/>
              </a:ext>
            </a:extLst>
          </p:cNvPr>
          <p:cNvSpPr txBox="1"/>
          <p:nvPr/>
        </p:nvSpPr>
        <p:spPr>
          <a:xfrm>
            <a:off x="6096000" y="990600"/>
            <a:ext cx="5638800" cy="4247317"/>
          </a:xfrm>
          <a:prstGeom prst="rect">
            <a:avLst/>
          </a:prstGeom>
          <a:noFill/>
        </p:spPr>
        <p:txBody>
          <a:bodyPr wrap="square" rtlCol="0">
            <a:spAutoFit/>
          </a:bodyPr>
          <a:lstStyle/>
          <a:p>
            <a:r>
              <a:rPr lang="en-US" dirty="0">
                <a:latin typeface="Merriweather" pitchFamily="2" charset="77"/>
              </a:rPr>
              <a:t>Pastors</a:t>
            </a:r>
          </a:p>
          <a:p>
            <a:endParaRPr lang="en-US" dirty="0">
              <a:latin typeface="Merriweather" pitchFamily="2" charset="77"/>
            </a:endParaRPr>
          </a:p>
          <a:p>
            <a:r>
              <a:rPr lang="en-US" dirty="0">
                <a:latin typeface="Merriweather" pitchFamily="2" charset="77"/>
              </a:rPr>
              <a:t>Grief groups</a:t>
            </a:r>
          </a:p>
          <a:p>
            <a:endParaRPr lang="en-US" dirty="0">
              <a:latin typeface="Merriweather" pitchFamily="2" charset="77"/>
            </a:endParaRPr>
          </a:p>
          <a:p>
            <a:r>
              <a:rPr lang="en-US" dirty="0">
                <a:latin typeface="Merriweather" pitchFamily="2" charset="77"/>
              </a:rPr>
              <a:t>Recovery groups; full 90 day treatment camp</a:t>
            </a:r>
          </a:p>
          <a:p>
            <a:endParaRPr lang="en-US" dirty="0">
              <a:latin typeface="Merriweather" pitchFamily="2" charset="77"/>
            </a:endParaRPr>
          </a:p>
          <a:p>
            <a:r>
              <a:rPr lang="en-US" dirty="0">
                <a:latin typeface="Merriweather" pitchFamily="2" charset="77"/>
              </a:rPr>
              <a:t>Academic tutors</a:t>
            </a:r>
          </a:p>
          <a:p>
            <a:endParaRPr lang="en-US" dirty="0">
              <a:latin typeface="Merriweather" pitchFamily="2" charset="77"/>
            </a:endParaRPr>
          </a:p>
          <a:p>
            <a:r>
              <a:rPr lang="en-US" dirty="0">
                <a:latin typeface="Merriweather" pitchFamily="2" charset="77"/>
              </a:rPr>
              <a:t>Vocational tutors</a:t>
            </a:r>
          </a:p>
          <a:p>
            <a:endParaRPr lang="en-US" dirty="0">
              <a:latin typeface="Merriweather" pitchFamily="2" charset="77"/>
            </a:endParaRPr>
          </a:p>
          <a:p>
            <a:r>
              <a:rPr lang="en-US" dirty="0">
                <a:latin typeface="Merriweather" pitchFamily="2" charset="77"/>
              </a:rPr>
              <a:t>Parenting groups</a:t>
            </a:r>
          </a:p>
          <a:p>
            <a:endParaRPr lang="en-US" dirty="0">
              <a:latin typeface="Merriweather" pitchFamily="2" charset="77"/>
            </a:endParaRPr>
          </a:p>
          <a:p>
            <a:r>
              <a:rPr lang="en-US" dirty="0">
                <a:latin typeface="Merriweather" pitchFamily="2" charset="77"/>
              </a:rPr>
              <a:t>Hospice care</a:t>
            </a:r>
          </a:p>
          <a:p>
            <a:endParaRPr lang="en-US" dirty="0">
              <a:latin typeface="Merriweather" pitchFamily="2" charset="77"/>
            </a:endParaRPr>
          </a:p>
          <a:p>
            <a:r>
              <a:rPr lang="en-US" dirty="0">
                <a:latin typeface="Merriweather" pitchFamily="2" charset="77"/>
              </a:rPr>
              <a:t>Suicide watch ministry; dorm ministry</a:t>
            </a:r>
          </a:p>
        </p:txBody>
      </p:sp>
      <p:pic>
        <p:nvPicPr>
          <p:cNvPr id="2" name="Picture 1" descr="A green and white logo&#10;&#10;Description automatically generated">
            <a:extLst>
              <a:ext uri="{FF2B5EF4-FFF2-40B4-BE49-F238E27FC236}">
                <a16:creationId xmlns:a16="http://schemas.microsoft.com/office/drawing/2014/main" id="{30DC8E9F-CE46-2B2A-6E66-78ADFE3EA46D}"/>
              </a:ext>
            </a:extLst>
          </p:cNvPr>
          <p:cNvPicPr>
            <a:picLocks noChangeAspect="1"/>
          </p:cNvPicPr>
          <p:nvPr/>
        </p:nvPicPr>
        <p:blipFill>
          <a:blip r:embed="rId2"/>
          <a:stretch>
            <a:fillRect/>
          </a:stretch>
        </p:blipFill>
        <p:spPr>
          <a:xfrm>
            <a:off x="5745480" y="1021080"/>
            <a:ext cx="274320" cy="274320"/>
          </a:xfrm>
          <a:prstGeom prst="rect">
            <a:avLst/>
          </a:prstGeom>
        </p:spPr>
      </p:pic>
      <p:pic>
        <p:nvPicPr>
          <p:cNvPr id="3" name="Picture 2" descr="A green and white logo&#10;&#10;Description automatically generated">
            <a:extLst>
              <a:ext uri="{FF2B5EF4-FFF2-40B4-BE49-F238E27FC236}">
                <a16:creationId xmlns:a16="http://schemas.microsoft.com/office/drawing/2014/main" id="{648C40B7-3B33-25E4-E97E-AE164B099AAF}"/>
              </a:ext>
            </a:extLst>
          </p:cNvPr>
          <p:cNvPicPr>
            <a:picLocks noChangeAspect="1"/>
          </p:cNvPicPr>
          <p:nvPr/>
        </p:nvPicPr>
        <p:blipFill>
          <a:blip r:embed="rId2"/>
          <a:stretch>
            <a:fillRect/>
          </a:stretch>
        </p:blipFill>
        <p:spPr>
          <a:xfrm>
            <a:off x="5745480" y="1600200"/>
            <a:ext cx="274320" cy="274320"/>
          </a:xfrm>
          <a:prstGeom prst="rect">
            <a:avLst/>
          </a:prstGeom>
        </p:spPr>
      </p:pic>
      <p:pic>
        <p:nvPicPr>
          <p:cNvPr id="5" name="Picture 4" descr="A green and white logo&#10;&#10;Description automatically generated">
            <a:extLst>
              <a:ext uri="{FF2B5EF4-FFF2-40B4-BE49-F238E27FC236}">
                <a16:creationId xmlns:a16="http://schemas.microsoft.com/office/drawing/2014/main" id="{1818A049-CAC8-A8D8-C87C-6E687265DB37}"/>
              </a:ext>
            </a:extLst>
          </p:cNvPr>
          <p:cNvPicPr>
            <a:picLocks noChangeAspect="1"/>
          </p:cNvPicPr>
          <p:nvPr/>
        </p:nvPicPr>
        <p:blipFill>
          <a:blip r:embed="rId2"/>
          <a:stretch>
            <a:fillRect/>
          </a:stretch>
        </p:blipFill>
        <p:spPr>
          <a:xfrm>
            <a:off x="5745480" y="2133600"/>
            <a:ext cx="274320" cy="274320"/>
          </a:xfrm>
          <a:prstGeom prst="rect">
            <a:avLst/>
          </a:prstGeom>
        </p:spPr>
      </p:pic>
      <p:pic>
        <p:nvPicPr>
          <p:cNvPr id="8" name="Picture 7" descr="A green and white logo&#10;&#10;Description automatically generated">
            <a:extLst>
              <a:ext uri="{FF2B5EF4-FFF2-40B4-BE49-F238E27FC236}">
                <a16:creationId xmlns:a16="http://schemas.microsoft.com/office/drawing/2014/main" id="{8AB8E919-883E-3C4F-A6A4-CB054BF6AE5A}"/>
              </a:ext>
            </a:extLst>
          </p:cNvPr>
          <p:cNvPicPr>
            <a:picLocks noChangeAspect="1"/>
          </p:cNvPicPr>
          <p:nvPr/>
        </p:nvPicPr>
        <p:blipFill>
          <a:blip r:embed="rId2"/>
          <a:stretch>
            <a:fillRect/>
          </a:stretch>
        </p:blipFill>
        <p:spPr>
          <a:xfrm>
            <a:off x="5745480" y="2697480"/>
            <a:ext cx="274320" cy="274320"/>
          </a:xfrm>
          <a:prstGeom prst="rect">
            <a:avLst/>
          </a:prstGeom>
        </p:spPr>
      </p:pic>
      <p:pic>
        <p:nvPicPr>
          <p:cNvPr id="9" name="Picture 8" descr="A green and white logo&#10;&#10;Description automatically generated">
            <a:extLst>
              <a:ext uri="{FF2B5EF4-FFF2-40B4-BE49-F238E27FC236}">
                <a16:creationId xmlns:a16="http://schemas.microsoft.com/office/drawing/2014/main" id="{B7096CCF-E23F-D2FF-6A8D-D833BC55B492}"/>
              </a:ext>
            </a:extLst>
          </p:cNvPr>
          <p:cNvPicPr>
            <a:picLocks noChangeAspect="1"/>
          </p:cNvPicPr>
          <p:nvPr/>
        </p:nvPicPr>
        <p:blipFill>
          <a:blip r:embed="rId2"/>
          <a:stretch>
            <a:fillRect/>
          </a:stretch>
        </p:blipFill>
        <p:spPr>
          <a:xfrm>
            <a:off x="5745480" y="3230880"/>
            <a:ext cx="274320" cy="274320"/>
          </a:xfrm>
          <a:prstGeom prst="rect">
            <a:avLst/>
          </a:prstGeom>
        </p:spPr>
      </p:pic>
      <p:pic>
        <p:nvPicPr>
          <p:cNvPr id="10" name="Picture 9" descr="A green and white logo&#10;&#10;Description automatically generated">
            <a:extLst>
              <a:ext uri="{FF2B5EF4-FFF2-40B4-BE49-F238E27FC236}">
                <a16:creationId xmlns:a16="http://schemas.microsoft.com/office/drawing/2014/main" id="{7EC2BAF2-ED43-C02C-DD1E-DE7C24227177}"/>
              </a:ext>
            </a:extLst>
          </p:cNvPr>
          <p:cNvPicPr>
            <a:picLocks noChangeAspect="1"/>
          </p:cNvPicPr>
          <p:nvPr/>
        </p:nvPicPr>
        <p:blipFill>
          <a:blip r:embed="rId2"/>
          <a:stretch>
            <a:fillRect/>
          </a:stretch>
        </p:blipFill>
        <p:spPr>
          <a:xfrm>
            <a:off x="5745480" y="3779520"/>
            <a:ext cx="274320" cy="274320"/>
          </a:xfrm>
          <a:prstGeom prst="rect">
            <a:avLst/>
          </a:prstGeom>
        </p:spPr>
      </p:pic>
      <p:pic>
        <p:nvPicPr>
          <p:cNvPr id="11" name="Picture 10" descr="A green and white logo&#10;&#10;Description automatically generated">
            <a:extLst>
              <a:ext uri="{FF2B5EF4-FFF2-40B4-BE49-F238E27FC236}">
                <a16:creationId xmlns:a16="http://schemas.microsoft.com/office/drawing/2014/main" id="{A7C70868-C2F9-9F5D-1B87-F760606BF095}"/>
              </a:ext>
            </a:extLst>
          </p:cNvPr>
          <p:cNvPicPr>
            <a:picLocks noChangeAspect="1"/>
          </p:cNvPicPr>
          <p:nvPr/>
        </p:nvPicPr>
        <p:blipFill>
          <a:blip r:embed="rId2"/>
          <a:stretch>
            <a:fillRect/>
          </a:stretch>
        </p:blipFill>
        <p:spPr>
          <a:xfrm>
            <a:off x="5745480" y="4297680"/>
            <a:ext cx="274320" cy="274320"/>
          </a:xfrm>
          <a:prstGeom prst="rect">
            <a:avLst/>
          </a:prstGeom>
        </p:spPr>
      </p:pic>
      <p:pic>
        <p:nvPicPr>
          <p:cNvPr id="13" name="Picture 12" descr="A green and white logo&#10;&#10;Description automatically generated">
            <a:extLst>
              <a:ext uri="{FF2B5EF4-FFF2-40B4-BE49-F238E27FC236}">
                <a16:creationId xmlns:a16="http://schemas.microsoft.com/office/drawing/2014/main" id="{2A44BA8D-34C9-1B8F-3CB0-5817DC3C5A50}"/>
              </a:ext>
            </a:extLst>
          </p:cNvPr>
          <p:cNvPicPr>
            <a:picLocks noChangeAspect="1"/>
          </p:cNvPicPr>
          <p:nvPr/>
        </p:nvPicPr>
        <p:blipFill>
          <a:blip r:embed="rId2"/>
          <a:stretch>
            <a:fillRect/>
          </a:stretch>
        </p:blipFill>
        <p:spPr>
          <a:xfrm>
            <a:off x="5745480" y="4876800"/>
            <a:ext cx="274320" cy="274320"/>
          </a:xfrm>
          <a:prstGeom prst="rect">
            <a:avLst/>
          </a:prstGeom>
        </p:spPr>
      </p:pic>
    </p:spTree>
    <p:extLst>
      <p:ext uri="{BB962C8B-B14F-4D97-AF65-F5344CB8AC3E}">
        <p14:creationId xmlns:p14="http://schemas.microsoft.com/office/powerpoint/2010/main" val="1687832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3637</TotalTime>
  <Words>772</Words>
  <Application>Microsoft Office PowerPoint</Application>
  <PresentationFormat>Widescreen</PresentationFormat>
  <Paragraphs>100</Paragraphs>
  <Slides>17</Slides>
  <Notes>4</Notes>
  <HiddenSlides>0</HiddenSlides>
  <MMClips>0</MMClips>
  <ScaleCrop>false</ScaleCrop>
  <HeadingPairs>
    <vt:vector size="8" baseType="variant">
      <vt:variant>
        <vt:lpstr>Fonts Used</vt:lpstr>
      </vt:variant>
      <vt:variant>
        <vt:i4>7</vt:i4>
      </vt:variant>
      <vt:variant>
        <vt:lpstr>Theme</vt:lpstr>
      </vt:variant>
      <vt:variant>
        <vt:i4>6</vt:i4>
      </vt:variant>
      <vt:variant>
        <vt:lpstr>Slide Titles</vt:lpstr>
      </vt:variant>
      <vt:variant>
        <vt:i4>17</vt:i4>
      </vt:variant>
      <vt:variant>
        <vt:lpstr>Custom Shows</vt:lpstr>
      </vt:variant>
      <vt:variant>
        <vt:i4>1</vt:i4>
      </vt:variant>
    </vt:vector>
  </HeadingPairs>
  <TitlesOfParts>
    <vt:vector size="31" baseType="lpstr">
      <vt:lpstr>Arial</vt:lpstr>
      <vt:lpstr>Bebas Neue Bold</vt:lpstr>
      <vt:lpstr>Calibri</vt:lpstr>
      <vt:lpstr>Merriweather</vt:lpstr>
      <vt:lpstr>Poppins</vt:lpstr>
      <vt:lpstr>Poppins Light</vt:lpstr>
      <vt:lpstr>Poppins Medium</vt:lpstr>
      <vt:lpstr>Office Theme</vt:lpstr>
      <vt:lpstr>1_Office Theme</vt:lpstr>
      <vt:lpstr>2_Office Theme</vt:lpstr>
      <vt:lpstr>3_Office Theme</vt:lpstr>
      <vt:lpstr>5_Office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Webinar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Garner</dc:creator>
  <cp:lastModifiedBy>Very Rev. Matthew Baum</cp:lastModifiedBy>
  <cp:revision>94</cp:revision>
  <cp:lastPrinted>2022-08-25T12:38:05Z</cp:lastPrinted>
  <dcterms:created xsi:type="dcterms:W3CDTF">2022-08-22T16:34:53Z</dcterms:created>
  <dcterms:modified xsi:type="dcterms:W3CDTF">2023-08-30T18:33:32Z</dcterms:modified>
</cp:coreProperties>
</file>